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a:defRPr lang="fr-FR"/>
    </a:defPPr>
    <a:lvl1pPr algn="l" defTabSz="584200" rtl="0" fontAlgn="base">
      <a:spcBef>
        <a:spcPct val="0"/>
      </a:spcBef>
      <a:spcAft>
        <a:spcPct val="0"/>
      </a:spcAft>
      <a:defRPr sz="2400" b="1" kern="1200">
        <a:solidFill>
          <a:srgbClr val="000000"/>
        </a:solidFill>
        <a:latin typeface="Helvetica Neue"/>
        <a:ea typeface="Helvetica Neue"/>
        <a:cs typeface="Helvetica Neue"/>
        <a:sym typeface="Helvetica Neue"/>
      </a:defRPr>
    </a:lvl1pPr>
    <a:lvl2pPr marL="457200" indent="-228600" algn="l" defTabSz="584200" rtl="0" fontAlgn="base">
      <a:spcBef>
        <a:spcPct val="0"/>
      </a:spcBef>
      <a:spcAft>
        <a:spcPct val="0"/>
      </a:spcAft>
      <a:defRPr sz="2400" b="1" kern="1200">
        <a:solidFill>
          <a:srgbClr val="000000"/>
        </a:solidFill>
        <a:latin typeface="Helvetica Neue"/>
        <a:ea typeface="Helvetica Neue"/>
        <a:cs typeface="Helvetica Neue"/>
        <a:sym typeface="Helvetica Neue"/>
      </a:defRPr>
    </a:lvl2pPr>
    <a:lvl3pPr marL="914400" indent="-457200" algn="l" defTabSz="584200" rtl="0" fontAlgn="base">
      <a:spcBef>
        <a:spcPct val="0"/>
      </a:spcBef>
      <a:spcAft>
        <a:spcPct val="0"/>
      </a:spcAft>
      <a:defRPr sz="2400" b="1" kern="1200">
        <a:solidFill>
          <a:srgbClr val="000000"/>
        </a:solidFill>
        <a:latin typeface="Helvetica Neue"/>
        <a:ea typeface="Helvetica Neue"/>
        <a:cs typeface="Helvetica Neue"/>
        <a:sym typeface="Helvetica Neue"/>
      </a:defRPr>
    </a:lvl3pPr>
    <a:lvl4pPr marL="1371600" indent="-685800" algn="l" defTabSz="584200" rtl="0" fontAlgn="base">
      <a:spcBef>
        <a:spcPct val="0"/>
      </a:spcBef>
      <a:spcAft>
        <a:spcPct val="0"/>
      </a:spcAft>
      <a:defRPr sz="2400" b="1" kern="1200">
        <a:solidFill>
          <a:srgbClr val="000000"/>
        </a:solidFill>
        <a:latin typeface="Helvetica Neue"/>
        <a:ea typeface="Helvetica Neue"/>
        <a:cs typeface="Helvetica Neue"/>
        <a:sym typeface="Helvetica Neue"/>
      </a:defRPr>
    </a:lvl4pPr>
    <a:lvl5pPr marL="1828800" indent="-914400" algn="l" defTabSz="584200" rtl="0" fontAlgn="base">
      <a:spcBef>
        <a:spcPct val="0"/>
      </a:spcBef>
      <a:spcAft>
        <a:spcPct val="0"/>
      </a:spcAft>
      <a:defRPr sz="2400" b="1" kern="1200">
        <a:solidFill>
          <a:srgbClr val="000000"/>
        </a:solidFill>
        <a:latin typeface="Helvetica Neue"/>
        <a:ea typeface="Helvetica Neue"/>
        <a:cs typeface="Helvetica Neue"/>
        <a:sym typeface="Helvetica Neue"/>
      </a:defRPr>
    </a:lvl5pPr>
    <a:lvl6pPr marL="2286000" algn="l" defTabSz="914400" rtl="0" eaLnBrk="1" latinLnBrk="0" hangingPunct="1">
      <a:defRPr sz="2400" b="1" kern="1200">
        <a:solidFill>
          <a:srgbClr val="000000"/>
        </a:solidFill>
        <a:latin typeface="Helvetica Neue"/>
        <a:ea typeface="Helvetica Neue"/>
        <a:cs typeface="Helvetica Neue"/>
        <a:sym typeface="Helvetica Neue"/>
      </a:defRPr>
    </a:lvl6pPr>
    <a:lvl7pPr marL="2743200" algn="l" defTabSz="914400" rtl="0" eaLnBrk="1" latinLnBrk="0" hangingPunct="1">
      <a:defRPr sz="2400" b="1" kern="1200">
        <a:solidFill>
          <a:srgbClr val="000000"/>
        </a:solidFill>
        <a:latin typeface="Helvetica Neue"/>
        <a:ea typeface="Helvetica Neue"/>
        <a:cs typeface="Helvetica Neue"/>
        <a:sym typeface="Helvetica Neue"/>
      </a:defRPr>
    </a:lvl7pPr>
    <a:lvl8pPr marL="3200400" algn="l" defTabSz="914400" rtl="0" eaLnBrk="1" latinLnBrk="0" hangingPunct="1">
      <a:defRPr sz="2400" b="1" kern="1200">
        <a:solidFill>
          <a:srgbClr val="000000"/>
        </a:solidFill>
        <a:latin typeface="Helvetica Neue"/>
        <a:ea typeface="Helvetica Neue"/>
        <a:cs typeface="Helvetica Neue"/>
        <a:sym typeface="Helvetica Neue"/>
      </a:defRPr>
    </a:lvl8pPr>
    <a:lvl9pPr marL="3657600" algn="l" defTabSz="914400" rtl="0" eaLnBrk="1" latinLnBrk="0" hangingPunct="1">
      <a:defRPr sz="2400" b="1" kern="1200">
        <a:solidFill>
          <a:srgbClr val="000000"/>
        </a:solidFill>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4660"/>
  </p:normalViewPr>
  <p:slideViewPr>
    <p:cSldViewPr>
      <p:cViewPr varScale="1">
        <p:scale>
          <a:sx n="38" d="100"/>
          <a:sy n="38" d="100"/>
        </p:scale>
        <p:origin x="1500" y="66"/>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Shape 116"/>
          <p:cNvSpPr>
            <a:spLocks noGrp="1" noRot="1" noChangeAspect="1"/>
          </p:cNvSpPr>
          <p:nvPr>
            <p:ph type="sldImg"/>
          </p:nvPr>
        </p:nvSpPr>
        <p:spPr bwMode="auto">
          <a:xfrm>
            <a:off x="1143000" y="685800"/>
            <a:ext cx="4572000" cy="3429000"/>
          </a:xfrm>
          <a:prstGeom prst="rect">
            <a:avLst/>
          </a:prstGeom>
          <a:noFill/>
          <a:ln w="9525">
            <a:noFill/>
            <a:miter lim="800000"/>
            <a:headEnd/>
            <a:tailEnd/>
          </a:ln>
        </p:spPr>
      </p:sp>
      <p:sp>
        <p:nvSpPr>
          <p:cNvPr id="14339" name="Shape 117"/>
          <p:cNvSpPr>
            <a:spLocks noGrp="1"/>
          </p:cNvSpPr>
          <p:nvPr>
            <p:ph type="body" sz="quarter" idx="1"/>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fr-FR">
              <a:sym typeface="Helvetica Neue"/>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270000" y="1638300"/>
            <a:ext cx="10464800" cy="3302000"/>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10"/>
          </p:nvPr>
        </p:nvSpPr>
        <p:spPr/>
        <p:txBody>
          <a:bodyPr/>
          <a:lstStyle>
            <a:lvl1pPr>
              <a:defRPr>
                <a:latin typeface="Helvetica Neue Thin"/>
                <a:ea typeface="Helvetica Neue Thin"/>
                <a:cs typeface="Helvetica Neue Thin"/>
                <a:sym typeface="Helvetica Neue Thin"/>
              </a:defRPr>
            </a:lvl1pPr>
          </a:lstStyle>
          <a:p>
            <a:pPr>
              <a:defRPr/>
            </a:pPr>
            <a:fld id="{D57A778F-49BF-4491-9C30-6B555BE68DBB}" type="slidenum">
              <a:rPr lang="fr-FR"/>
              <a:pPr>
                <a:defRPr/>
              </a:pPr>
              <a:t>‹Nº›</a:t>
            </a:fld>
            <a:endParaRPr lang="fr-F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Pérez"/>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 Juan Pérez</a:t>
            </a:r>
          </a:p>
        </p:txBody>
      </p:sp>
      <p:sp>
        <p:nvSpPr>
          <p:cNvPr id="94" name="“Escribe una cita aquí”"/>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“Escribe una cita aquí” </a:t>
            </a:r>
          </a:p>
        </p:txBody>
      </p:sp>
      <p:sp>
        <p:nvSpPr>
          <p:cNvPr id="4" name="Número de diapositiva"/>
          <p:cNvSpPr txBox="1">
            <a:spLocks noGrp="1"/>
          </p:cNvSpPr>
          <p:nvPr>
            <p:ph type="sldNum" sz="quarter" idx="15"/>
          </p:nvPr>
        </p:nvSpPr>
        <p:spPr>
          <a:ln/>
        </p:spPr>
        <p:txBody>
          <a:bodyPr/>
          <a:lstStyle>
            <a:lvl1pPr>
              <a:defRPr/>
            </a:lvl1pPr>
          </a:lstStyle>
          <a:p>
            <a:pPr>
              <a:defRPr/>
            </a:pPr>
            <a:fld id="{2CB9A1B9-FF83-40A1-AAB5-D66A81213941}" type="slidenum">
              <a:rPr lang="fr-FR"/>
              <a:pPr>
                <a:defRPr/>
              </a:pPr>
              <a:t>‹Nº›</a:t>
            </a:fld>
            <a:endParaRPr lang="fr-F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0" y="0"/>
            <a:ext cx="13004800" cy="9753600"/>
          </a:xfrm>
          <a:prstGeom prst="rect">
            <a:avLst/>
          </a:prstGeom>
        </p:spPr>
        <p:txBody>
          <a:bodyPr lIns="91439" tIns="45719" rIns="91439" bIns="45719" anchor="t">
            <a:noAutofit/>
          </a:bodyPr>
          <a:lstStyle/>
          <a:p>
            <a:pPr lvl="0"/>
            <a:endParaRPr noProof="0">
              <a:sym typeface="Helvetica Neue"/>
            </a:endParaRPr>
          </a:p>
        </p:txBody>
      </p:sp>
      <p:sp>
        <p:nvSpPr>
          <p:cNvPr id="3" name="Número de diapositiva"/>
          <p:cNvSpPr txBox="1">
            <a:spLocks noGrp="1"/>
          </p:cNvSpPr>
          <p:nvPr>
            <p:ph type="sldNum" sz="quarter" idx="14"/>
          </p:nvPr>
        </p:nvSpPr>
        <p:spPr>
          <a:ln/>
        </p:spPr>
        <p:txBody>
          <a:bodyPr/>
          <a:lstStyle>
            <a:lvl1pPr>
              <a:defRPr/>
            </a:lvl1pPr>
          </a:lstStyle>
          <a:p>
            <a:pPr>
              <a:defRPr/>
            </a:pPr>
            <a:fld id="{EFE6871D-7D7E-4274-8B90-FEDC65698BBA}" type="slidenum">
              <a:rPr lang="fr-FR"/>
              <a:pPr>
                <a:defRPr/>
              </a:pPr>
              <a:t>‹Nº›</a:t>
            </a:fld>
            <a:endParaRPr lang="fr-F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2" name="Número de diapositiva"/>
          <p:cNvSpPr txBox="1">
            <a:spLocks noGrp="1"/>
          </p:cNvSpPr>
          <p:nvPr>
            <p:ph type="sldNum" sz="quarter" idx="10"/>
          </p:nvPr>
        </p:nvSpPr>
        <p:spPr>
          <a:ln/>
        </p:spPr>
        <p:txBody>
          <a:bodyPr/>
          <a:lstStyle>
            <a:lvl1pPr>
              <a:defRPr/>
            </a:lvl1pPr>
          </a:lstStyle>
          <a:p>
            <a:pPr>
              <a:defRPr/>
            </a:pPr>
            <a:fld id="{F599D069-4BAF-4ADD-9079-08E71971D62E}" type="slidenum">
              <a:rPr lang="fr-FR"/>
              <a:pPr>
                <a:defRPr/>
              </a:pPr>
              <a:t>‹Nº›</a:t>
            </a:fld>
            <a:endParaRPr lang="fr-F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1625600" y="673100"/>
            <a:ext cx="9753600" cy="5905500"/>
          </a:xfrm>
          <a:prstGeom prst="rect">
            <a:avLst/>
          </a:prstGeom>
        </p:spPr>
        <p:txBody>
          <a:bodyPr lIns="91439" tIns="45719" rIns="91439" bIns="45719" anchor="t">
            <a:noAutofit/>
          </a:bodyPr>
          <a:lstStyle/>
          <a:p>
            <a:pPr lvl="0"/>
            <a:endParaRPr noProof="0">
              <a:sym typeface="Helvetica Neue"/>
            </a:endParaRPr>
          </a:p>
        </p:txBody>
      </p:sp>
      <p:sp>
        <p:nvSpPr>
          <p:cNvPr id="21" name="Texto del título"/>
          <p:cNvSpPr txBox="1">
            <a:spLocks noGrp="1"/>
          </p:cNvSpPr>
          <p:nvPr>
            <p:ph type="title"/>
          </p:nvPr>
        </p:nvSpPr>
        <p:spPr>
          <a:xfrm>
            <a:off x="1270000" y="6718300"/>
            <a:ext cx="10464800" cy="1422400"/>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a:spLocks noGrp="1"/>
          </p:cNvSpPr>
          <p:nvPr>
            <p:ph type="sldNum" sz="quarter" idx="14"/>
          </p:nvPr>
        </p:nvSpPr>
        <p:spPr>
          <a:ln/>
        </p:spPr>
        <p:txBody>
          <a:bodyPr/>
          <a:lstStyle>
            <a:lvl1pPr>
              <a:defRPr/>
            </a:lvl1pPr>
          </a:lstStyle>
          <a:p>
            <a:pPr>
              <a:defRPr/>
            </a:pPr>
            <a:fld id="{38DA68DD-5D88-47D7-AC96-AEEF6412CA9F}" type="slidenum">
              <a:rPr lang="fr-FR"/>
              <a:pPr>
                <a:defRPr/>
              </a:pPr>
              <a:t>‹Nº›</a:t>
            </a:fld>
            <a:endParaRPr lang="fr-F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270000" y="3225800"/>
            <a:ext cx="10464800" cy="3302000"/>
          </a:xfrm>
          <a:prstGeom prst="rect">
            <a:avLst/>
          </a:prstGeom>
        </p:spPr>
        <p:txBody>
          <a:bodyPr/>
          <a:lstStyle/>
          <a:p>
            <a:r>
              <a:t>Texto del título</a:t>
            </a:r>
          </a:p>
        </p:txBody>
      </p:sp>
      <p:sp>
        <p:nvSpPr>
          <p:cNvPr id="3" name="Número de diapositiva"/>
          <p:cNvSpPr txBox="1">
            <a:spLocks noGrp="1"/>
          </p:cNvSpPr>
          <p:nvPr>
            <p:ph type="sldNum" sz="quarter" idx="10"/>
          </p:nvPr>
        </p:nvSpPr>
        <p:spPr>
          <a:ln/>
        </p:spPr>
        <p:txBody>
          <a:bodyPr/>
          <a:lstStyle>
            <a:lvl1pPr>
              <a:defRPr/>
            </a:lvl1pPr>
          </a:lstStyle>
          <a:p>
            <a:pPr>
              <a:defRPr/>
            </a:pPr>
            <a:fld id="{24244C94-3263-4969-B0D3-62128B7AD7AC}" type="slidenum">
              <a:rPr lang="fr-FR"/>
              <a:pPr>
                <a:defRPr/>
              </a:pPr>
              <a:t>‹Nº›</a:t>
            </a:fld>
            <a:endParaRPr lang="fr-F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pPr lvl="0"/>
            <a:endParaRPr noProof="0">
              <a:sym typeface="Helvetica Neue"/>
            </a:endParaRPr>
          </a:p>
        </p:txBody>
      </p:sp>
      <p:sp>
        <p:nvSpPr>
          <p:cNvPr id="39" name="Texto del título"/>
          <p:cNvSpPr txBox="1">
            <a:spLocks noGrp="1"/>
          </p:cNvSpPr>
          <p:nvPr>
            <p:ph type="title"/>
          </p:nvPr>
        </p:nvSpPr>
        <p:spPr>
          <a:xfrm>
            <a:off x="952500" y="635000"/>
            <a:ext cx="5334000" cy="3987800"/>
          </a:xfrm>
          <a:prstGeom prst="rect">
            <a:avLst/>
          </a:prstGeom>
        </p:spPr>
        <p:txBody>
          <a:bodyPr anchor="b"/>
          <a:lstStyle>
            <a:lvl1pPr>
              <a:defRPr sz="6000"/>
            </a:lvl1pPr>
          </a:lstStyle>
          <a:p>
            <a:r>
              <a:t>Texto del título</a:t>
            </a:r>
          </a:p>
        </p:txBody>
      </p:sp>
      <p:sp>
        <p:nvSpPr>
          <p:cNvPr id="40" name="Nivel de texto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a:spLocks noGrp="1"/>
          </p:cNvSpPr>
          <p:nvPr>
            <p:ph type="sldNum" sz="quarter" idx="14"/>
          </p:nvPr>
        </p:nvSpPr>
        <p:spPr>
          <a:ln/>
        </p:spPr>
        <p:txBody>
          <a:bodyPr/>
          <a:lstStyle>
            <a:lvl1pPr>
              <a:defRPr/>
            </a:lvl1pPr>
          </a:lstStyle>
          <a:p>
            <a:pPr>
              <a:defRPr/>
            </a:pPr>
            <a:fld id="{65B72BA8-2139-4ACD-88AB-F8EBAD5B2E39}" type="slidenum">
              <a:rPr lang="fr-FR"/>
              <a:pPr>
                <a:defRPr/>
              </a:pPr>
              <a:t>‹Nº›</a:t>
            </a:fld>
            <a:endParaRPr lang="fr-F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3" name="Número de diapositiva"/>
          <p:cNvSpPr txBox="1">
            <a:spLocks noGrp="1"/>
          </p:cNvSpPr>
          <p:nvPr>
            <p:ph type="sldNum" sz="quarter" idx="10"/>
          </p:nvPr>
        </p:nvSpPr>
        <p:spPr>
          <a:ln/>
        </p:spPr>
        <p:txBody>
          <a:bodyPr/>
          <a:lstStyle>
            <a:lvl1pPr>
              <a:defRPr/>
            </a:lvl1pPr>
          </a:lstStyle>
          <a:p>
            <a:pPr>
              <a:defRPr/>
            </a:pPr>
            <a:fld id="{29CE4521-BD34-44C2-BDE4-BF7F5761A92E}" type="slidenum">
              <a:rPr lang="fr-FR"/>
              <a:pPr>
                <a:defRPr/>
              </a:pPr>
              <a:t>‹Nº›</a:t>
            </a:fld>
            <a:endParaRPr lang="fr-F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10"/>
          </p:nvPr>
        </p:nvSpPr>
        <p:spPr>
          <a:ln/>
        </p:spPr>
        <p:txBody>
          <a:bodyPr/>
          <a:lstStyle>
            <a:lvl1pPr>
              <a:defRPr/>
            </a:lvl1pPr>
          </a:lstStyle>
          <a:p>
            <a:pPr>
              <a:defRPr/>
            </a:pPr>
            <a:fld id="{CB2B6EE2-0B9B-4943-B435-3A70CB984434}" type="slidenum">
              <a:rPr lang="fr-FR"/>
              <a:pPr>
                <a:defRPr/>
              </a:pPr>
              <a:t>‹Nº›</a:t>
            </a:fld>
            <a:endParaRPr lang="fr-F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pPr lvl="0"/>
            <a:endParaRPr noProof="0">
              <a:sym typeface="Helvetica Neue"/>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a:spLocks noGrp="1"/>
          </p:cNvSpPr>
          <p:nvPr>
            <p:ph type="sldNum" sz="quarter" idx="14"/>
          </p:nvPr>
        </p:nvSpPr>
        <p:spPr>
          <a:xfrm>
            <a:off x="6329363" y="9296400"/>
            <a:ext cx="339725" cy="342900"/>
          </a:xfrm>
        </p:spPr>
        <p:txBody>
          <a:bodyPr/>
          <a:lstStyle>
            <a:lvl1pPr>
              <a:defRPr>
                <a:latin typeface="Helvetica Light"/>
                <a:ea typeface="Helvetica Light"/>
                <a:cs typeface="Helvetica Light"/>
                <a:sym typeface="Helvetica Light"/>
              </a:defRPr>
            </a:lvl1pPr>
          </a:lstStyle>
          <a:p>
            <a:pPr>
              <a:defRPr/>
            </a:pPr>
            <a:fld id="{9C32C702-E51D-4912-AE9F-F7531C4840EF}" type="slidenum">
              <a:rPr lang="fr-FR"/>
              <a:pPr>
                <a:defRPr/>
              </a:pPr>
              <a:t>‹Nº›</a:t>
            </a:fld>
            <a:endParaRPr lang="fr-F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952500" y="1270000"/>
            <a:ext cx="11099800" cy="721360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3" name="Número de diapositiva"/>
          <p:cNvSpPr txBox="1">
            <a:spLocks noGrp="1"/>
          </p:cNvSpPr>
          <p:nvPr>
            <p:ph type="sldNum" sz="quarter" idx="10"/>
          </p:nvPr>
        </p:nvSpPr>
        <p:spPr>
          <a:ln/>
        </p:spPr>
        <p:txBody>
          <a:bodyPr/>
          <a:lstStyle>
            <a:lvl1pPr>
              <a:defRPr/>
            </a:lvl1pPr>
          </a:lstStyle>
          <a:p>
            <a:pPr>
              <a:defRPr/>
            </a:pPr>
            <a:fld id="{CF1192AD-4A83-432A-8567-5C172CC01FB6}" type="slidenum">
              <a:rPr lang="fr-FR"/>
              <a:pPr>
                <a:defRPr/>
              </a:pPr>
              <a:t>‹Nº›</a:t>
            </a:fld>
            <a:endParaRPr lang="fr-F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pPr lvl="0"/>
            <a:endParaRPr noProof="0">
              <a:sym typeface="Helvetica Neue"/>
            </a:endParaRPr>
          </a:p>
        </p:txBody>
      </p:sp>
      <p:sp>
        <p:nvSpPr>
          <p:cNvPr id="84" name="Imagen"/>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pPr lvl="0"/>
            <a:endParaRPr noProof="0">
              <a:sym typeface="Helvetica Neue"/>
            </a:endParaRPr>
          </a:p>
        </p:txBody>
      </p:sp>
      <p:sp>
        <p:nvSpPr>
          <p:cNvPr id="85" name="Imagen"/>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pPr lvl="0"/>
            <a:endParaRPr noProof="0">
              <a:sym typeface="Helvetica Neue"/>
            </a:endParaRPr>
          </a:p>
        </p:txBody>
      </p:sp>
      <p:sp>
        <p:nvSpPr>
          <p:cNvPr id="5" name="Número de diapositiva"/>
          <p:cNvSpPr txBox="1">
            <a:spLocks noGrp="1"/>
          </p:cNvSpPr>
          <p:nvPr>
            <p:ph type="sldNum" sz="quarter" idx="16"/>
          </p:nvPr>
        </p:nvSpPr>
        <p:spPr>
          <a:ln/>
        </p:spPr>
        <p:txBody>
          <a:bodyPr/>
          <a:lstStyle>
            <a:lvl1pPr>
              <a:defRPr/>
            </a:lvl1pPr>
          </a:lstStyle>
          <a:p>
            <a:pPr>
              <a:defRPr/>
            </a:pPr>
            <a:fld id="{1612F19D-3EAE-4667-8E5A-4E2C79243B2A}" type="slidenum">
              <a:rPr lang="fr-FR"/>
              <a:pPr>
                <a:defRPr/>
              </a:pPr>
              <a:t>‹Nº›</a:t>
            </a:fld>
            <a:endParaRPr lang="fr-F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o del título"/>
          <p:cNvSpPr txBox="1">
            <a:spLocks noGrp="1"/>
          </p:cNvSpPr>
          <p:nvPr>
            <p:ph type="title"/>
          </p:nvPr>
        </p:nvSpPr>
        <p:spPr bwMode="auto">
          <a:xfrm>
            <a:off x="952500" y="254000"/>
            <a:ext cx="11099800" cy="2159000"/>
          </a:xfrm>
          <a:prstGeom prst="rect">
            <a:avLst/>
          </a:prstGeom>
          <a:noFill/>
          <a:ln w="12700">
            <a:noFill/>
            <a:miter lim="400000"/>
            <a:headEnd/>
            <a:tailEnd/>
          </a:ln>
        </p:spPr>
        <p:txBody>
          <a:bodyPr vert="horz" wrap="square" lIns="50800" tIns="50800" rIns="50800" bIns="50800" numCol="1" anchor="ctr" anchorCtr="0" compatLnSpc="1">
            <a:prstTxWarp prst="textNoShape">
              <a:avLst/>
            </a:prstTxWarp>
          </a:bodyPr>
          <a:lstStyle/>
          <a:p>
            <a:pPr lvl="0"/>
            <a:r>
              <a:rPr lang="fr-FR">
                <a:sym typeface="Helvetica Neue Medium"/>
              </a:rPr>
              <a:t>Texto del título</a:t>
            </a:r>
          </a:p>
        </p:txBody>
      </p:sp>
      <p:sp>
        <p:nvSpPr>
          <p:cNvPr id="1027" name="Nivel de texto 1…"/>
          <p:cNvSpPr txBox="1">
            <a:spLocks noGrp="1"/>
          </p:cNvSpPr>
          <p:nvPr>
            <p:ph type="body" idx="1"/>
          </p:nvPr>
        </p:nvSpPr>
        <p:spPr bwMode="auto">
          <a:xfrm>
            <a:off x="952500" y="2590800"/>
            <a:ext cx="11099800" cy="6286500"/>
          </a:xfrm>
          <a:prstGeom prst="rect">
            <a:avLst/>
          </a:prstGeom>
          <a:noFill/>
          <a:ln w="12700">
            <a:noFill/>
            <a:miter lim="400000"/>
            <a:headEnd/>
            <a:tailEnd/>
          </a:ln>
        </p:spPr>
        <p:txBody>
          <a:bodyPr vert="horz" wrap="square" lIns="50800" tIns="50800" rIns="50800" bIns="50800" numCol="1" anchor="ctr" anchorCtr="0" compatLnSpc="1">
            <a:prstTxWarp prst="textNoShape">
              <a:avLst/>
            </a:prstTxWarp>
          </a:bodyPr>
          <a:lstStyle/>
          <a:p>
            <a:pPr lvl="0"/>
            <a:r>
              <a:rPr lang="fr-FR">
                <a:sym typeface="Helvetica Neue"/>
              </a:rPr>
              <a:t>Nivel de texto 1</a:t>
            </a:r>
          </a:p>
          <a:p>
            <a:pPr lvl="1"/>
            <a:r>
              <a:rPr lang="fr-FR">
                <a:sym typeface="Helvetica Neue"/>
              </a:rPr>
              <a:t>Nivel de texto 2</a:t>
            </a:r>
          </a:p>
          <a:p>
            <a:pPr lvl="2"/>
            <a:r>
              <a:rPr lang="fr-FR">
                <a:sym typeface="Helvetica Neue"/>
              </a:rPr>
              <a:t>Nivel de texto 3</a:t>
            </a:r>
          </a:p>
          <a:p>
            <a:pPr lvl="3"/>
            <a:r>
              <a:rPr lang="fr-FR">
                <a:sym typeface="Helvetica Neue"/>
              </a:rPr>
              <a:t>Nivel de texto 4</a:t>
            </a:r>
          </a:p>
          <a:p>
            <a:pPr lvl="4"/>
            <a:r>
              <a:rPr lang="fr-FR">
                <a:sym typeface="Helvetica Neue"/>
              </a:rPr>
              <a:t>Nivel de texto 5</a:t>
            </a:r>
          </a:p>
        </p:txBody>
      </p:sp>
      <p:sp>
        <p:nvSpPr>
          <p:cNvPr id="1028" name="Número de diapositiva"/>
          <p:cNvSpPr txBox="1">
            <a:spLocks noGrp="1"/>
          </p:cNvSpPr>
          <p:nvPr>
            <p:ph type="sldNum" sz="quarter" idx="2"/>
          </p:nvPr>
        </p:nvSpPr>
        <p:spPr bwMode="auto">
          <a:xfrm>
            <a:off x="6329363" y="9296400"/>
            <a:ext cx="339725" cy="323850"/>
          </a:xfrm>
          <a:prstGeom prst="rect">
            <a:avLst/>
          </a:prstGeom>
          <a:noFill/>
          <a:ln w="12700">
            <a:noFill/>
            <a:miter lim="400000"/>
            <a:headEnd/>
            <a:tailEnd/>
          </a:ln>
        </p:spPr>
        <p:txBody>
          <a:bodyPr vert="horz" wrap="none" lIns="50800" tIns="50800" rIns="50800" bIns="50800" numCol="1" anchor="t" anchorCtr="0" compatLnSpc="1">
            <a:prstTxWarp prst="textNoShape">
              <a:avLst/>
            </a:prstTxWarp>
            <a:spAutoFit/>
          </a:bodyPr>
          <a:lstStyle>
            <a:lvl1pPr algn="ctr" hangingPunct="0">
              <a:defRPr sz="1600" b="0">
                <a:latin typeface="Helvetica Neue Light"/>
                <a:ea typeface="Helvetica Neue Light"/>
                <a:cs typeface="Helvetica Neue Light"/>
                <a:sym typeface="Helvetica Neue Light"/>
              </a:defRPr>
            </a:lvl1pPr>
          </a:lstStyle>
          <a:p>
            <a:pPr>
              <a:defRPr/>
            </a:pPr>
            <a:fld id="{9A6F1821-D565-4E8C-9C05-8AFAC0E0CB6D}" type="slidenum">
              <a:rPr lang="fr-FR"/>
              <a:pPr>
                <a:defRPr/>
              </a:pPr>
              <a:t>‹Nº›</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62" r:id="rId7"/>
    <p:sldLayoutId id="2147483655" r:id="rId8"/>
    <p:sldLayoutId id="2147483654" r:id="rId9"/>
    <p:sldLayoutId id="2147483653" r:id="rId10"/>
    <p:sldLayoutId id="2147483652" r:id="rId11"/>
    <p:sldLayoutId id="2147483651" r:id="rId12"/>
  </p:sldLayoutIdLst>
  <p:transition spd="med"/>
  <p:txStyles>
    <p:titleStyle>
      <a:lvl1pPr algn="ctr" defTabSz="584200" rtl="0" eaLnBrk="0" fontAlgn="base" hangingPunct="0">
        <a:spcBef>
          <a:spcPct val="0"/>
        </a:spcBef>
        <a:spcAft>
          <a:spcPct val="0"/>
        </a:spcAft>
        <a:defRPr sz="8000">
          <a:solidFill>
            <a:srgbClr val="000000"/>
          </a:solidFill>
          <a:latin typeface="+mn-lt"/>
          <a:ea typeface="+mn-ea"/>
          <a:cs typeface="+mn-cs"/>
          <a:sym typeface="Helvetica Neue Medium"/>
        </a:defRPr>
      </a:lvl1pPr>
      <a:lvl2pPr algn="ctr" defTabSz="584200" rtl="0" eaLnBrk="0" fontAlgn="base" hangingPunct="0">
        <a:spcBef>
          <a:spcPct val="0"/>
        </a:spcBef>
        <a:spcAft>
          <a:spcPct val="0"/>
        </a:spcAft>
        <a:defRPr sz="8000">
          <a:solidFill>
            <a:srgbClr val="000000"/>
          </a:solidFill>
          <a:latin typeface="+mn-lt"/>
          <a:ea typeface="+mn-ea"/>
          <a:cs typeface="+mn-cs"/>
          <a:sym typeface="Helvetica Neue Medium"/>
        </a:defRPr>
      </a:lvl2pPr>
      <a:lvl3pPr algn="ctr" defTabSz="584200" rtl="0" eaLnBrk="0" fontAlgn="base" hangingPunct="0">
        <a:spcBef>
          <a:spcPct val="0"/>
        </a:spcBef>
        <a:spcAft>
          <a:spcPct val="0"/>
        </a:spcAft>
        <a:defRPr sz="8000">
          <a:solidFill>
            <a:srgbClr val="000000"/>
          </a:solidFill>
          <a:latin typeface="+mn-lt"/>
          <a:ea typeface="+mn-ea"/>
          <a:cs typeface="+mn-cs"/>
          <a:sym typeface="Helvetica Neue Medium"/>
        </a:defRPr>
      </a:lvl3pPr>
      <a:lvl4pPr algn="ctr" defTabSz="584200" rtl="0" eaLnBrk="0" fontAlgn="base" hangingPunct="0">
        <a:spcBef>
          <a:spcPct val="0"/>
        </a:spcBef>
        <a:spcAft>
          <a:spcPct val="0"/>
        </a:spcAft>
        <a:defRPr sz="8000">
          <a:solidFill>
            <a:srgbClr val="000000"/>
          </a:solidFill>
          <a:latin typeface="+mn-lt"/>
          <a:ea typeface="+mn-ea"/>
          <a:cs typeface="+mn-cs"/>
          <a:sym typeface="Helvetica Neue Medium"/>
        </a:defRPr>
      </a:lvl4pPr>
      <a:lvl5pPr algn="ctr" defTabSz="584200" rtl="0" eaLnBrk="0" fontAlgn="base" hangingPunct="0">
        <a:spcBef>
          <a:spcPct val="0"/>
        </a:spcBef>
        <a:spcAft>
          <a:spcPct val="0"/>
        </a:spcAft>
        <a:defRPr sz="8000">
          <a:solidFill>
            <a:srgbClr val="000000"/>
          </a:solidFill>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indent="-444500" algn="l" defTabSz="584200" rtl="0" eaLnBrk="0" fontAlgn="base" hangingPunct="0">
        <a:spcBef>
          <a:spcPts val="4200"/>
        </a:spcBef>
        <a:spcAft>
          <a:spcPct val="0"/>
        </a:spcAft>
        <a:buSzPct val="145000"/>
        <a:buChar char="•"/>
        <a:defRPr sz="3200">
          <a:solidFill>
            <a:srgbClr val="000000"/>
          </a:solidFill>
          <a:latin typeface="Helvetica Neue"/>
          <a:ea typeface="Helvetica Neue"/>
          <a:cs typeface="Helvetica Neue"/>
          <a:sym typeface="Helvetica Neue"/>
        </a:defRPr>
      </a:lvl1pPr>
      <a:lvl2pPr marL="889000" indent="-444500" algn="l" defTabSz="584200" rtl="0" eaLnBrk="0" fontAlgn="base" hangingPunct="0">
        <a:spcBef>
          <a:spcPts val="4200"/>
        </a:spcBef>
        <a:spcAft>
          <a:spcPct val="0"/>
        </a:spcAft>
        <a:buSzPct val="145000"/>
        <a:buChar char="•"/>
        <a:defRPr sz="3200">
          <a:solidFill>
            <a:srgbClr val="000000"/>
          </a:solidFill>
          <a:latin typeface="Helvetica Neue"/>
          <a:ea typeface="Helvetica Neue"/>
          <a:cs typeface="Helvetica Neue"/>
          <a:sym typeface="Helvetica Neue"/>
        </a:defRPr>
      </a:lvl2pPr>
      <a:lvl3pPr marL="1333500" indent="-444500" algn="l" defTabSz="584200" rtl="0" eaLnBrk="0" fontAlgn="base" hangingPunct="0">
        <a:spcBef>
          <a:spcPts val="4200"/>
        </a:spcBef>
        <a:spcAft>
          <a:spcPct val="0"/>
        </a:spcAft>
        <a:buSzPct val="145000"/>
        <a:buChar char="•"/>
        <a:defRPr sz="3200">
          <a:solidFill>
            <a:srgbClr val="000000"/>
          </a:solidFill>
          <a:latin typeface="Helvetica Neue"/>
          <a:ea typeface="Helvetica Neue"/>
          <a:cs typeface="Helvetica Neue"/>
          <a:sym typeface="Helvetica Neue"/>
        </a:defRPr>
      </a:lvl3pPr>
      <a:lvl4pPr marL="1778000" indent="-444500" algn="l" defTabSz="584200" rtl="0" eaLnBrk="0" fontAlgn="base" hangingPunct="0">
        <a:spcBef>
          <a:spcPts val="4200"/>
        </a:spcBef>
        <a:spcAft>
          <a:spcPct val="0"/>
        </a:spcAft>
        <a:buSzPct val="145000"/>
        <a:buChar char="•"/>
        <a:defRPr sz="3200">
          <a:solidFill>
            <a:srgbClr val="000000"/>
          </a:solidFill>
          <a:latin typeface="Helvetica Neue"/>
          <a:ea typeface="Helvetica Neue"/>
          <a:cs typeface="Helvetica Neue"/>
          <a:sym typeface="Helvetica Neue"/>
        </a:defRPr>
      </a:lvl4pPr>
      <a:lvl5pPr marL="2222500" indent="-444500" algn="l" defTabSz="584200" rtl="0" eaLnBrk="0" fontAlgn="base" hangingPunct="0">
        <a:spcBef>
          <a:spcPts val="4200"/>
        </a:spcBef>
        <a:spcAft>
          <a:spcPct val="0"/>
        </a:spcAft>
        <a:buSzPct val="145000"/>
        <a:buChar char="•"/>
        <a:defRPr sz="3200">
          <a:solidFill>
            <a:srgbClr val="000000"/>
          </a:solidFill>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9" name="Rectángulo"/>
          <p:cNvSpPr/>
          <p:nvPr/>
        </p:nvSpPr>
        <p:spPr>
          <a:xfrm>
            <a:off x="-9525" y="-50800"/>
            <a:ext cx="1171575" cy="9855200"/>
          </a:xfrm>
          <a:prstGeom prst="rect">
            <a:avLst/>
          </a:prstGeom>
          <a:blipFill>
            <a:blip r:embed="rId3"/>
          </a:blip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5363" name="Impactos del bloqueo económico y las medidas coercitivas unilaterales"/>
          <p:cNvSpPr txBox="1">
            <a:spLocks noChangeArrowheads="1"/>
          </p:cNvSpPr>
          <p:nvPr/>
        </p:nvSpPr>
        <p:spPr bwMode="auto">
          <a:xfrm>
            <a:off x="2387600" y="3224213"/>
            <a:ext cx="6953250" cy="1016000"/>
          </a:xfrm>
          <a:prstGeom prst="rect">
            <a:avLst/>
          </a:prstGeom>
          <a:noFill/>
          <a:ln w="12700">
            <a:noFill/>
            <a:miter lim="400000"/>
            <a:headEnd/>
            <a:tailEnd/>
          </a:ln>
        </p:spPr>
        <p:txBody>
          <a:bodyPr lIns="50800" tIns="50800" rIns="50800" bIns="50800" anchor="ctr">
            <a:spAutoFit/>
          </a:bodyPr>
          <a:lstStyle/>
          <a:p>
            <a:pPr defTabSz="449263" hangingPunct="0"/>
            <a:r>
              <a:rPr lang="fr-FR" sz="3000" dirty="0"/>
              <a:t>Impacts du blocus économique et des mesures coercitives unilatérales </a:t>
            </a:r>
          </a:p>
        </p:txBody>
      </p:sp>
      <p:sp>
        <p:nvSpPr>
          <p:cNvPr id="15364" name="Crimen de lesa humanidad…"/>
          <p:cNvSpPr txBox="1">
            <a:spLocks noChangeArrowheads="1"/>
          </p:cNvSpPr>
          <p:nvPr/>
        </p:nvSpPr>
        <p:spPr bwMode="auto">
          <a:xfrm>
            <a:off x="2387600" y="4435475"/>
            <a:ext cx="8534400" cy="2735263"/>
          </a:xfrm>
          <a:prstGeom prst="rect">
            <a:avLst/>
          </a:prstGeom>
          <a:noFill/>
          <a:ln w="12700">
            <a:noFill/>
            <a:miter lim="400000"/>
            <a:headEnd/>
            <a:tailEnd/>
          </a:ln>
        </p:spPr>
        <p:txBody>
          <a:bodyPr lIns="50800" tIns="50800" rIns="50800" bIns="50800" anchor="ctr">
            <a:spAutoFit/>
          </a:bodyPr>
          <a:lstStyle/>
          <a:p>
            <a:pPr defTabSz="449263" hangingPunct="0">
              <a:lnSpc>
                <a:spcPct val="80000"/>
              </a:lnSpc>
            </a:pPr>
            <a:r>
              <a:rPr lang="fr-FR" sz="7200">
                <a:solidFill>
                  <a:srgbClr val="FFFFFF"/>
                </a:solidFill>
              </a:rPr>
              <a:t>Crime de lèse humanité contre le  </a:t>
            </a:r>
            <a:r>
              <a:rPr lang="fr-FR" sz="7200">
                <a:solidFill>
                  <a:srgbClr val="004D80"/>
                </a:solidFill>
              </a:rPr>
              <a:t>Venezuela</a:t>
            </a:r>
          </a:p>
        </p:txBody>
      </p:sp>
      <p:sp>
        <p:nvSpPr>
          <p:cNvPr id="122" name="Rectángulo"/>
          <p:cNvSpPr/>
          <p:nvPr/>
        </p:nvSpPr>
        <p:spPr>
          <a:xfrm>
            <a:off x="1141413" y="-50800"/>
            <a:ext cx="263525" cy="9855200"/>
          </a:xfrm>
          <a:prstGeom prst="rect">
            <a:avLst/>
          </a:prstGeom>
          <a:solidFill>
            <a:srgbClr val="DC5745"/>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nvGrpSpPr>
          <p:cNvPr id="15366" name="Grupo"/>
          <p:cNvGrpSpPr>
            <a:grpSpLocks/>
          </p:cNvGrpSpPr>
          <p:nvPr/>
        </p:nvGrpSpPr>
        <p:grpSpPr bwMode="auto">
          <a:xfrm>
            <a:off x="7448550" y="2419350"/>
            <a:ext cx="3195638" cy="5305425"/>
            <a:chOff x="0" y="0"/>
            <a:chExt cx="3195187" cy="5304759"/>
          </a:xfrm>
        </p:grpSpPr>
        <p:sp>
          <p:nvSpPr>
            <p:cNvPr id="123" name="Línea"/>
            <p:cNvSpPr/>
            <p:nvPr/>
          </p:nvSpPr>
          <p:spPr>
            <a:xfrm>
              <a:off x="0" y="4762"/>
              <a:ext cx="3195187"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24" name="Línea"/>
            <p:cNvSpPr/>
            <p:nvPr/>
          </p:nvSpPr>
          <p:spPr>
            <a:xfrm flipH="1">
              <a:off x="3195187" y="0"/>
              <a:ext cx="0" cy="5304759"/>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4584" name="Impactos sobre el sector alimentos"/>
          <p:cNvSpPr txBox="1">
            <a:spLocks noChangeArrowheads="1"/>
          </p:cNvSpPr>
          <p:nvPr/>
        </p:nvSpPr>
        <p:spPr bwMode="auto">
          <a:xfrm>
            <a:off x="1054100" y="1279306"/>
            <a:ext cx="5356225" cy="2013885"/>
          </a:xfrm>
          <a:prstGeom prst="rect">
            <a:avLst/>
          </a:prstGeom>
          <a:noFill/>
          <a:ln w="12700">
            <a:noFill/>
            <a:miter lim="400000"/>
            <a:headEnd/>
            <a:tailEnd/>
          </a:ln>
        </p:spPr>
        <p:txBody>
          <a:bodyPr lIns="50800" tIns="50800" rIns="50800" bIns="50800" anchor="ctr">
            <a:spAutoFit/>
          </a:bodyPr>
          <a:lstStyle/>
          <a:p>
            <a:pPr defTabSz="449263" hangingPunct="0">
              <a:lnSpc>
                <a:spcPct val="90000"/>
              </a:lnSpc>
            </a:pPr>
            <a:r>
              <a:rPr lang="fr-FR" sz="4600" dirty="0"/>
              <a:t>Impact sur le secteur alimentaire</a:t>
            </a:r>
          </a:p>
        </p:txBody>
      </p:sp>
      <p:sp>
        <p:nvSpPr>
          <p:cNvPr id="24585" name="El bloqueo económico contra Venezuela ha afectado decisivamente la disponibilidad de alimentos  para el pueblo venezolano.…"/>
          <p:cNvSpPr txBox="1">
            <a:spLocks noChangeArrowheads="1"/>
          </p:cNvSpPr>
          <p:nvPr/>
        </p:nvSpPr>
        <p:spPr bwMode="auto">
          <a:xfrm>
            <a:off x="1054100" y="4114113"/>
            <a:ext cx="5591175" cy="4344779"/>
          </a:xfrm>
          <a:prstGeom prst="rect">
            <a:avLst/>
          </a:prstGeom>
          <a:noFill/>
          <a:ln w="12700">
            <a:noFill/>
            <a:miter lim="400000"/>
            <a:headEnd/>
            <a:tailEnd/>
          </a:ln>
        </p:spPr>
        <p:txBody>
          <a:bodyPr lIns="50800" tIns="50800" rIns="50800" bIns="50800" anchor="ctr">
            <a:spAutoFit/>
          </a:bodyPr>
          <a:lstStyle/>
          <a:p>
            <a:pPr algn="just" defTabSz="449263" hangingPunct="0">
              <a:lnSpc>
                <a:spcPct val="110000"/>
              </a:lnSpc>
            </a:pPr>
            <a:r>
              <a:rPr lang="fr-FR" sz="1800" b="0" dirty="0">
                <a:solidFill>
                  <a:srgbClr val="FFFFFF"/>
                </a:solidFill>
              </a:rPr>
              <a:t>Le blocus économique contre le Venezuela a porté des préjudices graves à la disponibilité d’aliments pour le peuple vénézuélien.</a:t>
            </a:r>
          </a:p>
          <a:p>
            <a:pPr algn="just" defTabSz="449263" hangingPunct="0">
              <a:lnSpc>
                <a:spcPct val="110000"/>
              </a:lnSpc>
            </a:pPr>
            <a:r>
              <a:rPr lang="fr-FR" sz="1800" b="0" dirty="0">
                <a:solidFill>
                  <a:srgbClr val="FFFFFF"/>
                </a:solidFill>
              </a:rPr>
              <a:t>En termes de quantité d’aliments – le Venezuela n’a pas reçu 3 millions 930 tonnes métriques d’aliments en 2016 et 6 millions 150 mille tonnes métriques additionnelles en 2017.</a:t>
            </a:r>
          </a:p>
          <a:p>
            <a:pPr algn="just" defTabSz="449263" hangingPunct="0">
              <a:lnSpc>
                <a:spcPct val="110000"/>
              </a:lnSpc>
            </a:pPr>
            <a:r>
              <a:rPr lang="fr-FR" sz="1800" b="0" dirty="0">
                <a:solidFill>
                  <a:srgbClr val="FFFFFF"/>
                </a:solidFill>
              </a:rPr>
              <a:t>.</a:t>
            </a:r>
          </a:p>
          <a:p>
            <a:pPr algn="just" defTabSz="449263" hangingPunct="0">
              <a:lnSpc>
                <a:spcPct val="110000"/>
              </a:lnSpc>
            </a:pPr>
            <a:r>
              <a:rPr lang="fr-FR" sz="1800" b="0" dirty="0">
                <a:solidFill>
                  <a:srgbClr val="FFFFFF"/>
                </a:solidFill>
              </a:rPr>
              <a:t>La disponibilité d’aliments en 2018  a été inférieure de 20%  à celle de 2015.  Cette réduction a crée une baisse dans le patron de consommation alimentaire  en kilocalories,  que pendant les 4 dernières années a baissé de 39%.  La disponibilité de protéines a chuté de presque la moitié dans la même période.</a:t>
            </a:r>
          </a:p>
        </p:txBody>
      </p:sp>
      <p:sp>
        <p:nvSpPr>
          <p:cNvPr id="252" name="Rectángulo"/>
          <p:cNvSpPr/>
          <p:nvPr/>
        </p:nvSpPr>
        <p:spPr>
          <a:xfrm>
            <a:off x="-15875" y="-50800"/>
            <a:ext cx="517525" cy="2319338"/>
          </a:xfrm>
          <a:prstGeom prst="rect">
            <a:avLst/>
          </a:prstGeom>
          <a:solidFill>
            <a:schemeClr val="accent5"/>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53" name="Rectángulo"/>
          <p:cNvSpPr/>
          <p:nvPr/>
        </p:nvSpPr>
        <p:spPr>
          <a:xfrm>
            <a:off x="-15875" y="876300"/>
            <a:ext cx="517525" cy="8878888"/>
          </a:xfrm>
          <a:prstGeom prst="rect">
            <a:avLst/>
          </a:prstGeom>
          <a:blipFill>
            <a:blip r:embed="rId4"/>
          </a:blip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aphicFrame>
        <p:nvGraphicFramePr>
          <p:cNvPr id="24582" name="Gráfica de columnas 2D"/>
          <p:cNvGraphicFramePr>
            <a:graphicFrameLocks/>
          </p:cNvGraphicFramePr>
          <p:nvPr>
            <p:extLst>
              <p:ext uri="{D42A27DB-BD31-4B8C-83A1-F6EECF244321}">
                <p14:modId xmlns:p14="http://schemas.microsoft.com/office/powerpoint/2010/main" val="1729047734"/>
              </p:ext>
            </p:extLst>
          </p:nvPr>
        </p:nvGraphicFramePr>
        <p:xfrm>
          <a:off x="6789737" y="4021138"/>
          <a:ext cx="4956175" cy="5494338"/>
        </p:xfrm>
        <a:graphic>
          <a:graphicData uri="http://schemas.openxmlformats.org/presentationml/2006/ole">
            <mc:AlternateContent xmlns:mc="http://schemas.openxmlformats.org/markup-compatibility/2006">
              <mc:Choice xmlns:v="urn:schemas-microsoft-com:vml" Requires="v">
                <p:oleObj spid="_x0000_s1028" r:id="rId5" imgW="4956478" imgH="5499069" progId="Excel.Chart.8">
                  <p:embed/>
                </p:oleObj>
              </mc:Choice>
              <mc:Fallback>
                <p:oleObj r:id="rId5" imgW="4956478" imgH="5499069" progId="Excel.Chart.8">
                  <p:embed/>
                  <p:pic>
                    <p:nvPicPr>
                      <p:cNvPr id="24582" name="Gráfica de columnas 2D"/>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9737" y="4021138"/>
                        <a:ext cx="4956175" cy="549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8" name="Disponibilidad nacional de alimentos…"/>
          <p:cNvSpPr txBox="1">
            <a:spLocks noChangeArrowheads="1"/>
          </p:cNvSpPr>
          <p:nvPr/>
        </p:nvSpPr>
        <p:spPr bwMode="auto">
          <a:xfrm>
            <a:off x="7328344" y="2807943"/>
            <a:ext cx="4833053" cy="1016689"/>
          </a:xfrm>
          <a:prstGeom prst="rect">
            <a:avLst/>
          </a:prstGeom>
          <a:noFill/>
          <a:ln w="12700">
            <a:noFill/>
            <a:miter lim="400000"/>
            <a:headEnd/>
            <a:tailEnd/>
          </a:ln>
        </p:spPr>
        <p:txBody>
          <a:bodyPr wrap="none" lIns="50800" tIns="50800" rIns="50800" bIns="50800" anchor="ctr">
            <a:spAutoFit/>
          </a:bodyPr>
          <a:lstStyle/>
          <a:p>
            <a:pPr algn="ctr" defTabSz="449263" hangingPunct="0">
              <a:lnSpc>
                <a:spcPct val="90000"/>
              </a:lnSpc>
            </a:pPr>
            <a:r>
              <a:rPr lang="fr-FR" sz="2200" dirty="0"/>
              <a:t>Disponibilité nationale d’aliments </a:t>
            </a:r>
          </a:p>
          <a:p>
            <a:pPr algn="ctr" defTabSz="449263" hangingPunct="0">
              <a:lnSpc>
                <a:spcPct val="90000"/>
              </a:lnSpc>
            </a:pPr>
            <a:r>
              <a:rPr lang="fr-FR" sz="2200" dirty="0"/>
              <a:t>2015-2018</a:t>
            </a:r>
          </a:p>
          <a:p>
            <a:pPr algn="ctr" defTabSz="449263" hangingPunct="0">
              <a:lnSpc>
                <a:spcPct val="90000"/>
              </a:lnSpc>
            </a:pPr>
            <a:r>
              <a:rPr lang="fr-FR" sz="2200" dirty="0"/>
              <a:t>(en millions de tonnes par an)</a:t>
            </a:r>
          </a:p>
        </p:txBody>
      </p:sp>
      <p:sp>
        <p:nvSpPr>
          <p:cNvPr id="24589" name="14,6"/>
          <p:cNvSpPr txBox="1">
            <a:spLocks noChangeArrowheads="1"/>
          </p:cNvSpPr>
          <p:nvPr/>
        </p:nvSpPr>
        <p:spPr bwMode="auto">
          <a:xfrm>
            <a:off x="7416800" y="4267200"/>
            <a:ext cx="695325" cy="460375"/>
          </a:xfrm>
          <a:prstGeom prst="rect">
            <a:avLst/>
          </a:prstGeom>
          <a:noFill/>
          <a:ln w="12700">
            <a:noFill/>
            <a:miter lim="400000"/>
            <a:headEnd/>
            <a:tailEnd/>
          </a:ln>
        </p:spPr>
        <p:txBody>
          <a:bodyPr wrap="none" lIns="50800" tIns="50800" rIns="50800" bIns="50800" anchor="ctr">
            <a:spAutoFit/>
          </a:bodyPr>
          <a:lstStyle/>
          <a:p>
            <a:pPr algn="ctr" defTabSz="449263" hangingPunct="0">
              <a:lnSpc>
                <a:spcPct val="90000"/>
              </a:lnSpc>
            </a:pPr>
            <a:r>
              <a:rPr lang="fr-FR">
                <a:solidFill>
                  <a:srgbClr val="FFFFFF"/>
                </a:solidFill>
              </a:rPr>
              <a:t>14,6</a:t>
            </a:r>
          </a:p>
        </p:txBody>
      </p:sp>
      <p:sp>
        <p:nvSpPr>
          <p:cNvPr id="24590" name="14,2"/>
          <p:cNvSpPr txBox="1">
            <a:spLocks noChangeArrowheads="1"/>
          </p:cNvSpPr>
          <p:nvPr/>
        </p:nvSpPr>
        <p:spPr bwMode="auto">
          <a:xfrm>
            <a:off x="8572500" y="4406900"/>
            <a:ext cx="695325" cy="460375"/>
          </a:xfrm>
          <a:prstGeom prst="rect">
            <a:avLst/>
          </a:prstGeom>
          <a:noFill/>
          <a:ln w="12700">
            <a:noFill/>
            <a:miter lim="400000"/>
            <a:headEnd/>
            <a:tailEnd/>
          </a:ln>
        </p:spPr>
        <p:txBody>
          <a:bodyPr wrap="none" lIns="50800" tIns="50800" rIns="50800" bIns="50800" anchor="ctr">
            <a:spAutoFit/>
          </a:bodyPr>
          <a:lstStyle/>
          <a:p>
            <a:pPr algn="ctr" defTabSz="449263" hangingPunct="0">
              <a:lnSpc>
                <a:spcPct val="90000"/>
              </a:lnSpc>
            </a:pPr>
            <a:r>
              <a:rPr lang="fr-FR">
                <a:solidFill>
                  <a:srgbClr val="FFFFFF"/>
                </a:solidFill>
              </a:rPr>
              <a:t>14,2</a:t>
            </a:r>
          </a:p>
        </p:txBody>
      </p:sp>
      <p:sp>
        <p:nvSpPr>
          <p:cNvPr id="24591" name="13,4"/>
          <p:cNvSpPr txBox="1">
            <a:spLocks noChangeArrowheads="1"/>
          </p:cNvSpPr>
          <p:nvPr/>
        </p:nvSpPr>
        <p:spPr bwMode="auto">
          <a:xfrm>
            <a:off x="9740900" y="4660900"/>
            <a:ext cx="695325" cy="460375"/>
          </a:xfrm>
          <a:prstGeom prst="rect">
            <a:avLst/>
          </a:prstGeom>
          <a:noFill/>
          <a:ln w="12700">
            <a:noFill/>
            <a:miter lim="400000"/>
            <a:headEnd/>
            <a:tailEnd/>
          </a:ln>
        </p:spPr>
        <p:txBody>
          <a:bodyPr wrap="none" lIns="50800" tIns="50800" rIns="50800" bIns="50800" anchor="ctr">
            <a:spAutoFit/>
          </a:bodyPr>
          <a:lstStyle/>
          <a:p>
            <a:pPr algn="ctr" defTabSz="449263" hangingPunct="0">
              <a:lnSpc>
                <a:spcPct val="90000"/>
              </a:lnSpc>
            </a:pPr>
            <a:r>
              <a:rPr lang="fr-FR">
                <a:solidFill>
                  <a:srgbClr val="FFFFFF"/>
                </a:solidFill>
              </a:rPr>
              <a:t>13,4</a:t>
            </a:r>
          </a:p>
        </p:txBody>
      </p:sp>
      <p:sp>
        <p:nvSpPr>
          <p:cNvPr id="24592" name="12,9"/>
          <p:cNvSpPr txBox="1">
            <a:spLocks noChangeArrowheads="1"/>
          </p:cNvSpPr>
          <p:nvPr/>
        </p:nvSpPr>
        <p:spPr bwMode="auto">
          <a:xfrm>
            <a:off x="10896600" y="4826000"/>
            <a:ext cx="695325" cy="460375"/>
          </a:xfrm>
          <a:prstGeom prst="rect">
            <a:avLst/>
          </a:prstGeom>
          <a:noFill/>
          <a:ln w="12700">
            <a:noFill/>
            <a:miter lim="400000"/>
            <a:headEnd/>
            <a:tailEnd/>
          </a:ln>
        </p:spPr>
        <p:txBody>
          <a:bodyPr wrap="none" lIns="50800" tIns="50800" rIns="50800" bIns="50800" anchor="ctr">
            <a:spAutoFit/>
          </a:bodyPr>
          <a:lstStyle/>
          <a:p>
            <a:pPr algn="ctr" defTabSz="449263" hangingPunct="0">
              <a:lnSpc>
                <a:spcPct val="90000"/>
              </a:lnSpc>
            </a:pPr>
            <a:r>
              <a:rPr lang="fr-FR">
                <a:solidFill>
                  <a:srgbClr val="FFFFFF"/>
                </a:solidFill>
              </a:rPr>
              <a:t>12,9</a:t>
            </a:r>
          </a:p>
        </p:txBody>
      </p:sp>
      <p:grpSp>
        <p:nvGrpSpPr>
          <p:cNvPr id="24593" name="Grupo"/>
          <p:cNvGrpSpPr>
            <a:grpSpLocks/>
          </p:cNvGrpSpPr>
          <p:nvPr/>
        </p:nvGrpSpPr>
        <p:grpSpPr bwMode="auto">
          <a:xfrm>
            <a:off x="6194425" y="1844675"/>
            <a:ext cx="3633788" cy="766763"/>
            <a:chOff x="0" y="0"/>
            <a:chExt cx="3633138" cy="767407"/>
          </a:xfrm>
        </p:grpSpPr>
        <p:sp>
          <p:nvSpPr>
            <p:cNvPr id="260" name="Línea"/>
            <p:cNvSpPr/>
            <p:nvPr/>
          </p:nvSpPr>
          <p:spPr>
            <a:xfrm>
              <a:off x="0" y="0"/>
              <a:ext cx="3633138"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61" name="Línea"/>
            <p:cNvSpPr/>
            <p:nvPr/>
          </p:nvSpPr>
          <p:spPr>
            <a:xfrm flipH="1">
              <a:off x="3633138" y="0"/>
              <a:ext cx="0" cy="767407"/>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5602" name="comedor.jpg" descr="comedor.jpg"/>
          <p:cNvPicPr>
            <a:picLocks noChangeAspect="1"/>
          </p:cNvPicPr>
          <p:nvPr/>
        </p:nvPicPr>
        <p:blipFill>
          <a:blip r:embed="rId3"/>
          <a:srcRect l="17" t="11436" r="56364"/>
          <a:stretch>
            <a:fillRect/>
          </a:stretch>
        </p:blipFill>
        <p:spPr bwMode="auto">
          <a:xfrm>
            <a:off x="1574800" y="1557338"/>
            <a:ext cx="4670425" cy="7112000"/>
          </a:xfrm>
          <a:prstGeom prst="rect">
            <a:avLst/>
          </a:prstGeom>
          <a:noFill/>
          <a:ln w="12700">
            <a:noFill/>
            <a:miter lim="400000"/>
            <a:headEnd/>
            <a:tailEnd/>
          </a:ln>
        </p:spPr>
      </p:pic>
      <p:sp>
        <p:nvSpPr>
          <p:cNvPr id="25603" name="Impactos sobre los indicadores nutricionales"/>
          <p:cNvSpPr txBox="1">
            <a:spLocks noChangeArrowheads="1"/>
          </p:cNvSpPr>
          <p:nvPr/>
        </p:nvSpPr>
        <p:spPr bwMode="auto">
          <a:xfrm>
            <a:off x="6797675" y="1447574"/>
            <a:ext cx="5789613" cy="1727652"/>
          </a:xfrm>
          <a:prstGeom prst="rect">
            <a:avLst/>
          </a:prstGeom>
          <a:noFill/>
          <a:ln w="12700">
            <a:noFill/>
            <a:miter lim="400000"/>
            <a:headEnd/>
            <a:tailEnd/>
          </a:ln>
        </p:spPr>
        <p:txBody>
          <a:bodyPr lIns="50800" tIns="50800" rIns="50800" bIns="50800" anchor="ctr">
            <a:spAutoFit/>
          </a:bodyPr>
          <a:lstStyle/>
          <a:p>
            <a:pPr defTabSz="449263" hangingPunct="0">
              <a:lnSpc>
                <a:spcPct val="80000"/>
              </a:lnSpc>
            </a:pPr>
            <a:r>
              <a:rPr lang="fr-FR" sz="4400" dirty="0"/>
              <a:t>Impacts sur les indicateurs nutritionnelles</a:t>
            </a:r>
          </a:p>
        </p:txBody>
      </p:sp>
      <p:sp>
        <p:nvSpPr>
          <p:cNvPr id="25604" name="El índice de subalimentación, indicador de la FAO-ONU, experimentó un aumento de casi el doble en el período 2015-2017 en comparación con el período inmediatamente anterior, colocando a Venezuela en categoría de “riesgo alimentario moderadamente bajo”, r"/>
          <p:cNvSpPr txBox="1">
            <a:spLocks noChangeArrowheads="1"/>
          </p:cNvSpPr>
          <p:nvPr/>
        </p:nvSpPr>
        <p:spPr bwMode="auto">
          <a:xfrm>
            <a:off x="6781800" y="3821577"/>
            <a:ext cx="5591175" cy="4802853"/>
          </a:xfrm>
          <a:prstGeom prst="rect">
            <a:avLst/>
          </a:prstGeom>
          <a:noFill/>
          <a:ln w="12700">
            <a:noFill/>
            <a:miter lim="400000"/>
            <a:headEnd/>
            <a:tailEnd/>
          </a:ln>
        </p:spPr>
        <p:txBody>
          <a:bodyPr lIns="50800" tIns="50800" rIns="50800" bIns="50800" anchor="ctr">
            <a:spAutoFit/>
          </a:bodyPr>
          <a:lstStyle/>
          <a:p>
            <a:pPr algn="just" defTabSz="449263" hangingPunct="0">
              <a:lnSpc>
                <a:spcPct val="120000"/>
              </a:lnSpc>
            </a:pPr>
            <a:r>
              <a:rPr lang="fr-FR" sz="1600" b="0" dirty="0">
                <a:solidFill>
                  <a:srgbClr val="FFFFFF"/>
                </a:solidFill>
              </a:rPr>
              <a:t>Indicateur de sous-alimentation, l’indicateur FAO-ONU, a presque doublé entre 2015 et 2017 par rapport à la période précédente, situant le Venezuela dans la catégorie de « risque alimentaire modérément bas », inversant ainsi les importants  succès en réduction de la faim de la décennie précédente.</a:t>
            </a:r>
          </a:p>
          <a:p>
            <a:pPr algn="just" defTabSz="449263" hangingPunct="0">
              <a:lnSpc>
                <a:spcPct val="120000"/>
              </a:lnSpc>
            </a:pPr>
            <a:endParaRPr lang="fr-FR" sz="1600" b="0" dirty="0">
              <a:solidFill>
                <a:srgbClr val="FFFFFF"/>
              </a:solidFill>
            </a:endParaRPr>
          </a:p>
          <a:p>
            <a:pPr algn="just" defTabSz="449263" hangingPunct="0">
              <a:lnSpc>
                <a:spcPct val="120000"/>
              </a:lnSpc>
            </a:pPr>
            <a:r>
              <a:rPr lang="fr-FR" sz="1600" b="0" dirty="0">
                <a:solidFill>
                  <a:srgbClr val="FFFFFF"/>
                </a:solidFill>
              </a:rPr>
              <a:t>En raison de la chute de la disponibilité d’aliments, la prévalence de la dénutrition infantile a dépassé 5% de la population infantile en 2017.  Le blocus des Etats Unis a porté à 145.215 le nombre d’enfants souffrant de dénutrition  chronique en 2017.  La stratégie de créer de la douleur chez le peuple vénézuélien a provisoirement arrêté l’importante réduction  des indicateurs nutritionnelles réussie par le Venezuela, qui  avait conduit à la déclaration du Venezuela territoire libre de la faim</a:t>
            </a:r>
          </a:p>
        </p:txBody>
      </p:sp>
      <p:sp>
        <p:nvSpPr>
          <p:cNvPr id="267" name="Rectángulo"/>
          <p:cNvSpPr/>
          <p:nvPr/>
        </p:nvSpPr>
        <p:spPr>
          <a:xfrm>
            <a:off x="-15875" y="-50800"/>
            <a:ext cx="517525" cy="2319338"/>
          </a:xfrm>
          <a:prstGeom prst="rect">
            <a:avLst/>
          </a:prstGeom>
          <a:solidFill>
            <a:schemeClr val="accent5"/>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68" name="Rectángulo"/>
          <p:cNvSpPr/>
          <p:nvPr/>
        </p:nvSpPr>
        <p:spPr>
          <a:xfrm>
            <a:off x="-15875" y="876300"/>
            <a:ext cx="517525" cy="8878888"/>
          </a:xfrm>
          <a:prstGeom prst="rect">
            <a:avLst/>
          </a:prstGeom>
          <a:blipFill>
            <a:blip r:embed="rId4"/>
          </a:blip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nvGrpSpPr>
          <p:cNvPr id="25607" name="Grupo"/>
          <p:cNvGrpSpPr>
            <a:grpSpLocks/>
          </p:cNvGrpSpPr>
          <p:nvPr/>
        </p:nvGrpSpPr>
        <p:grpSpPr bwMode="auto">
          <a:xfrm>
            <a:off x="9318625" y="1130300"/>
            <a:ext cx="2943225" cy="1676400"/>
            <a:chOff x="0" y="0"/>
            <a:chExt cx="2942725" cy="1676478"/>
          </a:xfrm>
        </p:grpSpPr>
        <p:sp>
          <p:nvSpPr>
            <p:cNvPr id="269" name="Línea"/>
            <p:cNvSpPr/>
            <p:nvPr/>
          </p:nvSpPr>
          <p:spPr>
            <a:xfrm>
              <a:off x="0" y="1588"/>
              <a:ext cx="2942725"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70" name="Línea"/>
            <p:cNvSpPr/>
            <p:nvPr/>
          </p:nvSpPr>
          <p:spPr>
            <a:xfrm flipH="1">
              <a:off x="2942725" y="0"/>
              <a:ext cx="0" cy="1676478"/>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6626" name="Impactos sobre el sector salud"/>
          <p:cNvSpPr txBox="1">
            <a:spLocks noChangeArrowheads="1"/>
          </p:cNvSpPr>
          <p:nvPr/>
        </p:nvSpPr>
        <p:spPr bwMode="auto">
          <a:xfrm>
            <a:off x="1112838" y="1311857"/>
            <a:ext cx="4645025" cy="1376787"/>
          </a:xfrm>
          <a:prstGeom prst="rect">
            <a:avLst/>
          </a:prstGeom>
          <a:noFill/>
          <a:ln w="12700">
            <a:noFill/>
            <a:miter lim="400000"/>
            <a:headEnd/>
            <a:tailEnd/>
          </a:ln>
        </p:spPr>
        <p:txBody>
          <a:bodyPr lIns="50800" tIns="50800" rIns="50800" bIns="50800" anchor="ctr">
            <a:spAutoFit/>
          </a:bodyPr>
          <a:lstStyle/>
          <a:p>
            <a:pPr defTabSz="449263" hangingPunct="0">
              <a:lnSpc>
                <a:spcPct val="90000"/>
              </a:lnSpc>
            </a:pPr>
            <a:r>
              <a:rPr lang="fr-FR" sz="4600" dirty="0"/>
              <a:t>Impacts sur le secteur santé</a:t>
            </a:r>
          </a:p>
        </p:txBody>
      </p:sp>
      <p:sp>
        <p:nvSpPr>
          <p:cNvPr id="26627" name="El objetivo principal del bloqueo en materia de salud ha sido el negar a Venezuela el acceso a materia prima, medicamentos, equipamiento médico, con el fin de provocar una crisis de en los servicios de salud.  Dentro de esa perspectiva, las medidas coerc"/>
          <p:cNvSpPr txBox="1">
            <a:spLocks noChangeArrowheads="1"/>
          </p:cNvSpPr>
          <p:nvPr/>
        </p:nvSpPr>
        <p:spPr bwMode="auto">
          <a:xfrm>
            <a:off x="1340620" y="3301378"/>
            <a:ext cx="5591175" cy="6008889"/>
          </a:xfrm>
          <a:prstGeom prst="rect">
            <a:avLst/>
          </a:prstGeom>
          <a:noFill/>
          <a:ln w="12700">
            <a:noFill/>
            <a:miter lim="400000"/>
            <a:headEnd/>
            <a:tailEnd/>
          </a:ln>
        </p:spPr>
        <p:txBody>
          <a:bodyPr lIns="50800" tIns="50800" rIns="50800" bIns="50800" anchor="ctr">
            <a:spAutoFit/>
          </a:bodyPr>
          <a:lstStyle/>
          <a:p>
            <a:pPr algn="just" defTabSz="449263" hangingPunct="0">
              <a:lnSpc>
                <a:spcPct val="110000"/>
              </a:lnSpc>
            </a:pPr>
            <a:r>
              <a:rPr lang="fr-FR" sz="1400" b="0" dirty="0">
                <a:solidFill>
                  <a:srgbClr val="FFFFFF"/>
                </a:solidFill>
              </a:rPr>
              <a:t>Le principal objectif du  blocus en matière de santé a été de refuser l’accès du Venezuela à des matières premières, des médicaments, des équipements médicaux, dans le but de provoquer une crise des services de santé.  Dans cette perspective, les mesure coercitives unilatérales peuvent être mises en rapport avec les faits les plus </a:t>
            </a:r>
            <a:r>
              <a:rPr lang="fr-FR" sz="1400" b="0" dirty="0" err="1">
                <a:solidFill>
                  <a:srgbClr val="FFFFFF"/>
                </a:solidFill>
              </a:rPr>
              <a:t>rélevants</a:t>
            </a:r>
            <a:r>
              <a:rPr lang="fr-FR" sz="1400" b="0" dirty="0">
                <a:solidFill>
                  <a:srgbClr val="FFFFFF"/>
                </a:solidFill>
              </a:rPr>
              <a:t> de l’année 2017:</a:t>
            </a:r>
          </a:p>
          <a:p>
            <a:pPr algn="just" defTabSz="449263" hangingPunct="0">
              <a:lnSpc>
                <a:spcPct val="110000"/>
              </a:lnSpc>
            </a:pPr>
            <a:endParaRPr lang="fr-FR" sz="1400" b="0" dirty="0">
              <a:solidFill>
                <a:srgbClr val="FFFFFF"/>
              </a:solidFill>
            </a:endParaRPr>
          </a:p>
          <a:p>
            <a:pPr algn="just" defTabSz="449263" hangingPunct="0">
              <a:lnSpc>
                <a:spcPct val="110000"/>
              </a:lnSpc>
            </a:pPr>
            <a:r>
              <a:rPr lang="fr-FR" sz="1400" b="0" dirty="0">
                <a:solidFill>
                  <a:srgbClr val="FFFFFF"/>
                </a:solidFill>
              </a:rPr>
              <a:t>Blocus par la banque étatsunienne Citibank des fonds destinés à l’importation de  300.000 doses d’insuline, portant préjudice à plus de  450.000 patients.</a:t>
            </a:r>
          </a:p>
          <a:p>
            <a:pPr algn="just" defTabSz="449263" hangingPunct="0">
              <a:lnSpc>
                <a:spcPct val="110000"/>
              </a:lnSpc>
            </a:pPr>
            <a:endParaRPr lang="fr-FR" sz="1400" b="0" dirty="0">
              <a:solidFill>
                <a:srgbClr val="FFFFFF"/>
              </a:solidFill>
            </a:endParaRPr>
          </a:p>
          <a:p>
            <a:pPr algn="just" defTabSz="449263" hangingPunct="0">
              <a:lnSpc>
                <a:spcPct val="110000"/>
              </a:lnSpc>
            </a:pPr>
            <a:r>
              <a:rPr lang="fr-FR" sz="1400" b="0" dirty="0">
                <a:solidFill>
                  <a:srgbClr val="FFFFFF"/>
                </a:solidFill>
              </a:rPr>
              <a:t>Blocus de l’achat de 2 millions d’unités de traitement contre la malaria. Le laboratoire BSN </a:t>
            </a:r>
            <a:r>
              <a:rPr lang="fr-FR" sz="1400" b="0" dirty="0" err="1">
                <a:solidFill>
                  <a:srgbClr val="FFFFFF"/>
                </a:solidFill>
              </a:rPr>
              <a:t>Medical</a:t>
            </a:r>
            <a:r>
              <a:rPr lang="fr-FR" sz="1400" b="0" dirty="0">
                <a:solidFill>
                  <a:srgbClr val="FFFFFF"/>
                </a:solidFill>
              </a:rPr>
              <a:t>, basé en Colombie, s’est refusé à envoyer le médicament qui pourtant avait déjà été payé. Un peu plus tard l’entreprise qui a fait la transaction a été sanctionnée par les Etats Unis.  </a:t>
            </a:r>
          </a:p>
          <a:p>
            <a:pPr algn="just" defTabSz="449263" hangingPunct="0">
              <a:lnSpc>
                <a:spcPct val="110000"/>
              </a:lnSpc>
            </a:pPr>
            <a:endParaRPr lang="fr-FR" sz="1400" b="0" dirty="0">
              <a:solidFill>
                <a:srgbClr val="FFFFFF"/>
              </a:solidFill>
            </a:endParaRPr>
          </a:p>
          <a:p>
            <a:pPr algn="just" defTabSz="449263" hangingPunct="0">
              <a:lnSpc>
                <a:spcPct val="110000"/>
              </a:lnSpc>
            </a:pPr>
            <a:r>
              <a:rPr lang="fr-FR" sz="1400" b="0" dirty="0">
                <a:solidFill>
                  <a:srgbClr val="FFFFFF"/>
                </a:solidFill>
              </a:rPr>
              <a:t>Blocus par la banque suisse UBS des transactions du Venezuela avec l’Organisation panaméricaine de la Santé (OPS) destinées à l’achat de vaccins pour le programme d’immunisation 2017.  Ce fait a obligé le Venezuela et l’OPS à chercher des alternatives avec des banques d’autres pays, ce qui a entraîné un retard de quatre mois dans le programme d’immunisation.</a:t>
            </a:r>
          </a:p>
          <a:p>
            <a:pPr algn="just" defTabSz="449263" hangingPunct="0">
              <a:lnSpc>
                <a:spcPct val="110000"/>
              </a:lnSpc>
            </a:pPr>
            <a:endParaRPr lang="fr-FR" sz="1400" b="0" dirty="0">
              <a:solidFill>
                <a:srgbClr val="FFFFFF"/>
              </a:solidFill>
            </a:endParaRPr>
          </a:p>
          <a:p>
            <a:pPr algn="just" defTabSz="449263" hangingPunct="0">
              <a:lnSpc>
                <a:spcPct val="110000"/>
              </a:lnSpc>
            </a:pPr>
            <a:endParaRPr lang="fr-FR" sz="1400" b="0" dirty="0">
              <a:solidFill>
                <a:srgbClr val="FFFFFF"/>
              </a:solidFill>
            </a:endParaRPr>
          </a:p>
        </p:txBody>
      </p:sp>
      <p:sp>
        <p:nvSpPr>
          <p:cNvPr id="275" name="Rectángulo"/>
          <p:cNvSpPr/>
          <p:nvPr/>
        </p:nvSpPr>
        <p:spPr>
          <a:xfrm>
            <a:off x="-15875" y="-50800"/>
            <a:ext cx="517525" cy="2319338"/>
          </a:xfrm>
          <a:prstGeom prst="rect">
            <a:avLst/>
          </a:prstGeom>
          <a:solidFill>
            <a:schemeClr val="accent5"/>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76" name="Rectángulo"/>
          <p:cNvSpPr/>
          <p:nvPr/>
        </p:nvSpPr>
        <p:spPr>
          <a:xfrm>
            <a:off x="-15875" y="876300"/>
            <a:ext cx="517525" cy="8878888"/>
          </a:xfrm>
          <a:prstGeom prst="rect">
            <a:avLst/>
          </a:prstGeom>
          <a:blipFill>
            <a:blip r:embed="rId3"/>
          </a:blip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nvGrpSpPr>
          <p:cNvPr id="26630" name="Grupo"/>
          <p:cNvGrpSpPr>
            <a:grpSpLocks/>
          </p:cNvGrpSpPr>
          <p:nvPr/>
        </p:nvGrpSpPr>
        <p:grpSpPr bwMode="auto">
          <a:xfrm>
            <a:off x="3197225" y="2774950"/>
            <a:ext cx="3725863" cy="6159500"/>
            <a:chOff x="0" y="0"/>
            <a:chExt cx="3725064" cy="6159677"/>
          </a:xfrm>
        </p:grpSpPr>
        <p:sp>
          <p:nvSpPr>
            <p:cNvPr id="277" name="Línea"/>
            <p:cNvSpPr/>
            <p:nvPr/>
          </p:nvSpPr>
          <p:spPr>
            <a:xfrm>
              <a:off x="0" y="6350"/>
              <a:ext cx="3725064"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78" name="Línea"/>
            <p:cNvSpPr/>
            <p:nvPr/>
          </p:nvSpPr>
          <p:spPr>
            <a:xfrm flipH="1">
              <a:off x="3725064" y="0"/>
              <a:ext cx="0" cy="6159677"/>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
        <p:nvSpPr>
          <p:cNvPr id="26631" name="Negativa por parte de transnacionales farmacéuticas Pfizer y Novartis de vender de medicamentos, reactivos e insumos para el tratamiento de enfermedades crónicas. Entre los medicamentos cuya compra fue impedida a Venezuela se encuentran medicamentos para"/>
          <p:cNvSpPr txBox="1">
            <a:spLocks noChangeArrowheads="1"/>
          </p:cNvSpPr>
          <p:nvPr/>
        </p:nvSpPr>
        <p:spPr bwMode="auto">
          <a:xfrm>
            <a:off x="7175500" y="3378775"/>
            <a:ext cx="5591175" cy="5297925"/>
          </a:xfrm>
          <a:prstGeom prst="rect">
            <a:avLst/>
          </a:prstGeom>
          <a:noFill/>
          <a:ln w="12700">
            <a:noFill/>
            <a:miter lim="400000"/>
            <a:headEnd/>
            <a:tailEnd/>
          </a:ln>
        </p:spPr>
        <p:txBody>
          <a:bodyPr lIns="50800" tIns="50800" rIns="50800" bIns="50800" anchor="ctr">
            <a:spAutoFit/>
          </a:bodyPr>
          <a:lstStyle/>
          <a:p>
            <a:pPr algn="just" defTabSz="449263" hangingPunct="0">
              <a:lnSpc>
                <a:spcPct val="110000"/>
              </a:lnSpc>
            </a:pPr>
            <a:r>
              <a:rPr lang="fr-FR" sz="1400" b="0" dirty="0">
                <a:solidFill>
                  <a:srgbClr val="FFFFFF"/>
                </a:solidFill>
              </a:rPr>
              <a:t>Refus des transnationales pharmaceutiques Pfizer et Novartis à vendre des médicaments, des réactifs et des produits pour le traitement de maladies chroniques.  Parmi les médicaments dont l’achat par le Venezuela a été empêché se trouvent des médicaments pour le traitement de la maladie de Parkinson, des immunodépresseurs pour des personnes greffées et des réactifs et des produits pour les laboratoires.</a:t>
            </a:r>
          </a:p>
          <a:p>
            <a:pPr algn="just" defTabSz="449263" hangingPunct="0">
              <a:lnSpc>
                <a:spcPct val="110000"/>
              </a:lnSpc>
            </a:pPr>
            <a:r>
              <a:rPr lang="fr-FR" sz="1400" b="0" dirty="0">
                <a:solidFill>
                  <a:srgbClr val="FFFFFF"/>
                </a:solidFill>
              </a:rPr>
              <a:t> </a:t>
            </a:r>
          </a:p>
          <a:p>
            <a:pPr algn="just" defTabSz="449263" hangingPunct="0">
              <a:lnSpc>
                <a:spcPct val="110000"/>
              </a:lnSpc>
            </a:pPr>
            <a:r>
              <a:rPr lang="fr-FR" sz="1400" b="0" dirty="0">
                <a:solidFill>
                  <a:srgbClr val="FFFFFF"/>
                </a:solidFill>
              </a:rPr>
              <a:t>La rétention de 1.200 millions de dollars de fonds vénézuéliens  par la société financière </a:t>
            </a:r>
            <a:r>
              <a:rPr lang="fr-FR" sz="1400" b="0" dirty="0" err="1">
                <a:solidFill>
                  <a:srgbClr val="FFFFFF"/>
                </a:solidFill>
              </a:rPr>
              <a:t>Euroclear</a:t>
            </a:r>
            <a:r>
              <a:rPr lang="fr-FR" sz="1400" b="0" dirty="0">
                <a:solidFill>
                  <a:srgbClr val="FFFFFF"/>
                </a:solidFill>
              </a:rPr>
              <a:t>  a empêché  l’achat programmé  d’un ensemble de médicaments et d’équipements  destinés aux services de santé du Venezuela.</a:t>
            </a:r>
          </a:p>
          <a:p>
            <a:pPr algn="just" defTabSz="449263" hangingPunct="0">
              <a:lnSpc>
                <a:spcPct val="110000"/>
              </a:lnSpc>
            </a:pPr>
            <a:endParaRPr lang="fr-FR" sz="1400" b="0" dirty="0">
              <a:solidFill>
                <a:srgbClr val="FFFFFF"/>
              </a:solidFill>
            </a:endParaRPr>
          </a:p>
          <a:p>
            <a:pPr algn="just" defTabSz="449263" hangingPunct="0">
              <a:lnSpc>
                <a:spcPct val="110000"/>
              </a:lnSpc>
            </a:pPr>
            <a:r>
              <a:rPr lang="fr-FR" sz="1400" b="0" dirty="0">
                <a:solidFill>
                  <a:srgbClr val="FFFFFF"/>
                </a:solidFill>
              </a:rPr>
              <a:t>Blocus des transactions financières destinées à l’achat d’</a:t>
            </a:r>
            <a:r>
              <a:rPr lang="fr-FR" sz="1400" b="0" dirty="0" err="1">
                <a:solidFill>
                  <a:srgbClr val="FFFFFF"/>
                </a:solidFill>
              </a:rPr>
              <a:t>immuno</a:t>
            </a:r>
            <a:r>
              <a:rPr lang="fr-FR" sz="1400" b="0" dirty="0">
                <a:solidFill>
                  <a:srgbClr val="FFFFFF"/>
                </a:solidFill>
              </a:rPr>
              <a:t>-dérivés et en particulier de gammaglobuline.</a:t>
            </a:r>
          </a:p>
          <a:p>
            <a:pPr algn="just" defTabSz="449263" hangingPunct="0">
              <a:lnSpc>
                <a:spcPct val="110000"/>
              </a:lnSpc>
            </a:pPr>
            <a:endParaRPr lang="fr-FR" sz="1400" b="0" dirty="0">
              <a:solidFill>
                <a:srgbClr val="FFFFFF"/>
              </a:solidFill>
            </a:endParaRPr>
          </a:p>
          <a:p>
            <a:pPr algn="just" defTabSz="449263" hangingPunct="0">
              <a:lnSpc>
                <a:spcPct val="110000"/>
              </a:lnSpc>
            </a:pPr>
            <a:r>
              <a:rPr lang="fr-FR" sz="1400" b="0" dirty="0">
                <a:solidFill>
                  <a:srgbClr val="FFFFFF"/>
                </a:solidFill>
              </a:rPr>
              <a:t>Blocus par la Banque de Santander en Espagne de transactions financières  destinées à l’achat de pièces de rechange pour des équipements nécessaires pour des interventions de chirurgie cardiovasculaire infantile.  Plus de 800 interventions programmées  à l’Hôpital de cardiologie infantile du Venezuela n’ont pas pu être réalisées parce que ces équipements n’avaient pas pu être achetés.</a:t>
            </a:r>
          </a:p>
        </p:txBody>
      </p:sp>
      <p:pic>
        <p:nvPicPr>
          <p:cNvPr id="26632" name="download.jpg" descr="download.jpg"/>
          <p:cNvPicPr>
            <a:picLocks noChangeAspect="1"/>
          </p:cNvPicPr>
          <p:nvPr/>
        </p:nvPicPr>
        <p:blipFill>
          <a:blip r:embed="rId4"/>
          <a:srcRect t="7716"/>
          <a:stretch>
            <a:fillRect/>
          </a:stretch>
        </p:blipFill>
        <p:spPr bwMode="auto">
          <a:xfrm>
            <a:off x="8304213" y="1111250"/>
            <a:ext cx="4010025" cy="2079625"/>
          </a:xfrm>
          <a:prstGeom prst="rect">
            <a:avLst/>
          </a:prstGeom>
          <a:noFill/>
          <a:ln w="12700">
            <a:noFill/>
            <a:miter lim="400000"/>
            <a:headEnd/>
            <a:tailEnd/>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7650" name="El robo de los activos de Venezuela"/>
          <p:cNvSpPr txBox="1">
            <a:spLocks noChangeArrowheads="1"/>
          </p:cNvSpPr>
          <p:nvPr/>
        </p:nvSpPr>
        <p:spPr bwMode="auto">
          <a:xfrm>
            <a:off x="1671638" y="2201811"/>
            <a:ext cx="4464050" cy="1185966"/>
          </a:xfrm>
          <a:prstGeom prst="rect">
            <a:avLst/>
          </a:prstGeom>
          <a:noFill/>
          <a:ln w="12700">
            <a:noFill/>
            <a:miter lim="400000"/>
            <a:headEnd/>
            <a:tailEnd/>
          </a:ln>
        </p:spPr>
        <p:txBody>
          <a:bodyPr lIns="50800" tIns="50800" rIns="50800" bIns="50800" anchor="ctr">
            <a:spAutoFit/>
          </a:bodyPr>
          <a:lstStyle/>
          <a:p>
            <a:pPr defTabSz="449263" hangingPunct="0">
              <a:lnSpc>
                <a:spcPct val="80000"/>
              </a:lnSpc>
            </a:pPr>
            <a:r>
              <a:rPr lang="fr-FR" sz="4400" dirty="0">
                <a:solidFill>
                  <a:srgbClr val="FFFFFF"/>
                </a:solidFill>
              </a:rPr>
              <a:t>Vol des actifs du Venezuela</a:t>
            </a:r>
          </a:p>
        </p:txBody>
      </p:sp>
      <p:sp>
        <p:nvSpPr>
          <p:cNvPr id="284" name="Rectángulo"/>
          <p:cNvSpPr/>
          <p:nvPr/>
        </p:nvSpPr>
        <p:spPr>
          <a:xfrm>
            <a:off x="-15875" y="-50800"/>
            <a:ext cx="517525" cy="2319338"/>
          </a:xfrm>
          <a:prstGeom prst="rect">
            <a:avLst/>
          </a:prstGeom>
          <a:solidFill>
            <a:schemeClr val="accent5"/>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85" name="Rectángulo"/>
          <p:cNvSpPr/>
          <p:nvPr/>
        </p:nvSpPr>
        <p:spPr>
          <a:xfrm>
            <a:off x="-15875" y="876300"/>
            <a:ext cx="517525" cy="8878888"/>
          </a:xfrm>
          <a:prstGeom prst="rect">
            <a:avLst/>
          </a:prstGeom>
          <a:blipFill>
            <a:blip r:embed="rId3"/>
          </a:blip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nvGrpSpPr>
          <p:cNvPr id="27653" name="Grupo"/>
          <p:cNvGrpSpPr>
            <a:grpSpLocks/>
          </p:cNvGrpSpPr>
          <p:nvPr/>
        </p:nvGrpSpPr>
        <p:grpSpPr bwMode="auto">
          <a:xfrm rot="10800000">
            <a:off x="1211263" y="2806700"/>
            <a:ext cx="2276475" cy="1247775"/>
            <a:chOff x="0" y="0"/>
            <a:chExt cx="2276669" cy="1246960"/>
          </a:xfrm>
        </p:grpSpPr>
        <p:sp>
          <p:nvSpPr>
            <p:cNvPr id="286" name="Línea"/>
            <p:cNvSpPr/>
            <p:nvPr/>
          </p:nvSpPr>
          <p:spPr>
            <a:xfrm>
              <a:off x="3175" y="1586"/>
              <a:ext cx="2276669"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87" name="Línea"/>
            <p:cNvSpPr/>
            <p:nvPr/>
          </p:nvSpPr>
          <p:spPr>
            <a:xfrm flipH="1">
              <a:off x="2279844" y="0"/>
              <a:ext cx="0" cy="124696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grpSp>
        <p:nvGrpSpPr>
          <p:cNvPr id="27654" name="Grupo"/>
          <p:cNvGrpSpPr>
            <a:grpSpLocks/>
          </p:cNvGrpSpPr>
          <p:nvPr/>
        </p:nvGrpSpPr>
        <p:grpSpPr bwMode="auto">
          <a:xfrm>
            <a:off x="18703925" y="-400050"/>
            <a:ext cx="3725863" cy="6159500"/>
            <a:chOff x="0" y="0"/>
            <a:chExt cx="3725064" cy="6159677"/>
          </a:xfrm>
        </p:grpSpPr>
        <p:sp>
          <p:nvSpPr>
            <p:cNvPr id="289" name="Línea"/>
            <p:cNvSpPr/>
            <p:nvPr/>
          </p:nvSpPr>
          <p:spPr>
            <a:xfrm>
              <a:off x="0" y="6350"/>
              <a:ext cx="3725064"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90" name="Línea"/>
            <p:cNvSpPr/>
            <p:nvPr/>
          </p:nvSpPr>
          <p:spPr>
            <a:xfrm flipH="1">
              <a:off x="3725064" y="0"/>
              <a:ext cx="0" cy="6159677"/>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
        <p:nvSpPr>
          <p:cNvPr id="27655" name="El 28 de enero de 2019, el Gobierno de Donald Trump, mediante la Orden Ejecutiva 13857, amplió las sanciones a PDVSA. Como resultado, todos los bienes e intereses en los bienes de PDVSA bajo la jurisdicción de los EE.UU, cuyo valor se estima en 30.000 mi"/>
          <p:cNvSpPr txBox="1">
            <a:spLocks noChangeArrowheads="1"/>
          </p:cNvSpPr>
          <p:nvPr/>
        </p:nvSpPr>
        <p:spPr bwMode="auto">
          <a:xfrm>
            <a:off x="3622080" y="3957760"/>
            <a:ext cx="6843713" cy="4816127"/>
          </a:xfrm>
          <a:prstGeom prst="rect">
            <a:avLst/>
          </a:prstGeom>
          <a:noFill/>
          <a:ln w="12700">
            <a:noFill/>
            <a:miter lim="400000"/>
            <a:headEnd/>
            <a:tailEnd/>
          </a:ln>
        </p:spPr>
        <p:txBody>
          <a:bodyPr lIns="50800" tIns="50800" rIns="50800" bIns="50800" anchor="ctr">
            <a:spAutoFit/>
          </a:bodyPr>
          <a:lstStyle/>
          <a:p>
            <a:pPr defTabSz="449263" hangingPunct="0">
              <a:lnSpc>
                <a:spcPct val="110000"/>
              </a:lnSpc>
            </a:pPr>
            <a:r>
              <a:rPr lang="fr-FR" sz="2000" b="0" i="1" dirty="0"/>
              <a:t>Le 28 janvier 2019, le gouvernement de  </a:t>
            </a:r>
            <a:r>
              <a:rPr lang="fr-FR" sz="2000" i="1" dirty="0"/>
              <a:t>Donald Trump, </a:t>
            </a:r>
            <a:r>
              <a:rPr lang="fr-FR" sz="2000" b="0" i="1" dirty="0"/>
              <a:t>par l’</a:t>
            </a:r>
            <a:r>
              <a:rPr lang="fr-FR" sz="2000" i="1" dirty="0"/>
              <a:t>Ordre Exécutif 13857</a:t>
            </a:r>
            <a:r>
              <a:rPr lang="fr-FR" sz="2000" b="0" i="1" dirty="0"/>
              <a:t>, a élargi les sanctions à  PDVSA.  En conséquence, tous les biens et  tous les intérêts de PDVSA sous juridiction des Etats Unis, d’une valeur estimée à 30 milliards de dollars, ont été bloqués.  Les citoyens étatsuniens en général ont interdiction de participer à des transactions avec cette société.</a:t>
            </a:r>
          </a:p>
          <a:p>
            <a:pPr defTabSz="449263" hangingPunct="0">
              <a:lnSpc>
                <a:spcPct val="110000"/>
              </a:lnSpc>
            </a:pPr>
            <a:endParaRPr lang="fr-FR" sz="2000" b="0" i="1" dirty="0"/>
          </a:p>
          <a:p>
            <a:pPr defTabSz="449263" hangingPunct="0">
              <a:lnSpc>
                <a:spcPct val="110000"/>
              </a:lnSpc>
            </a:pPr>
            <a:r>
              <a:rPr lang="fr-FR" sz="2000" b="0" i="1" dirty="0"/>
              <a:t>Dans ce décret exécutif, los Etats Unis reconnaissent l’auto-proclamé Juan </a:t>
            </a:r>
            <a:r>
              <a:rPr lang="fr-FR" sz="2000" b="0" i="1" dirty="0" err="1"/>
              <a:t>Guaidó</a:t>
            </a:r>
            <a:r>
              <a:rPr lang="fr-FR" sz="2000" b="0" i="1" dirty="0"/>
              <a:t> comme « Président du Venezuela par intérim » et modifient les dispositions antérieures afin de garantir que le Gouvernement légitime et constitutionnel de </a:t>
            </a:r>
            <a:r>
              <a:rPr lang="fr-FR" sz="2000" i="1" dirty="0" err="1"/>
              <a:t>Nicolás</a:t>
            </a:r>
            <a:r>
              <a:rPr lang="fr-FR" sz="2000" i="1" dirty="0"/>
              <a:t> </a:t>
            </a:r>
            <a:r>
              <a:rPr lang="fr-FR" sz="2000" i="1" dirty="0" err="1"/>
              <a:t>Maduro</a:t>
            </a:r>
            <a:r>
              <a:rPr lang="fr-FR" sz="2000" b="0" i="1"/>
              <a:t>  demeure la </a:t>
            </a:r>
            <a:r>
              <a:rPr lang="fr-FR" sz="2000" b="0" i="1" dirty="0"/>
              <a:t>cible des sanctions.</a:t>
            </a:r>
          </a:p>
        </p:txBody>
      </p:sp>
      <p:pic>
        <p:nvPicPr>
          <p:cNvPr id="27656" name="whitehousevalue-re-97765250-1920x720.jpg" descr="whitehousevalue-re-97765250-1920x720.jpg"/>
          <p:cNvPicPr>
            <a:picLocks noChangeAspect="1"/>
          </p:cNvPicPr>
          <p:nvPr/>
        </p:nvPicPr>
        <p:blipFill>
          <a:blip r:embed="rId4"/>
          <a:srcRect l="7904" r="7904"/>
          <a:stretch>
            <a:fillRect/>
          </a:stretch>
        </p:blipFill>
        <p:spPr bwMode="auto">
          <a:xfrm>
            <a:off x="6953250" y="1476375"/>
            <a:ext cx="4665663" cy="2078038"/>
          </a:xfrm>
          <a:prstGeom prst="rect">
            <a:avLst/>
          </a:prstGeom>
          <a:noFill/>
          <a:ln w="12700">
            <a:noFill/>
            <a:miter lim="4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Sanciones:…"/>
          <p:cNvSpPr txBox="1">
            <a:spLocks noChangeArrowheads="1"/>
          </p:cNvSpPr>
          <p:nvPr/>
        </p:nvSpPr>
        <p:spPr bwMode="auto">
          <a:xfrm>
            <a:off x="1328738" y="735013"/>
            <a:ext cx="8626475" cy="1997075"/>
          </a:xfrm>
          <a:prstGeom prst="rect">
            <a:avLst/>
          </a:prstGeom>
          <a:noFill/>
          <a:ln w="12700">
            <a:noFill/>
            <a:miter lim="400000"/>
            <a:headEnd/>
            <a:tailEnd/>
          </a:ln>
        </p:spPr>
        <p:txBody>
          <a:bodyPr lIns="50800" tIns="50800" rIns="50800" bIns="50800" anchor="ctr">
            <a:spAutoFit/>
          </a:bodyPr>
          <a:lstStyle/>
          <a:p>
            <a:pPr defTabSz="449263" hangingPunct="0">
              <a:lnSpc>
                <a:spcPct val="90000"/>
              </a:lnSpc>
            </a:pPr>
            <a:r>
              <a:rPr lang="fr-FR" sz="4600"/>
              <a:t>Sanctions:</a:t>
            </a:r>
          </a:p>
          <a:p>
            <a:pPr defTabSz="449263" hangingPunct="0">
              <a:lnSpc>
                <a:spcPct val="90000"/>
              </a:lnSpc>
            </a:pPr>
            <a:r>
              <a:rPr lang="fr-FR" sz="4600"/>
              <a:t>Mesures </a:t>
            </a:r>
          </a:p>
          <a:p>
            <a:pPr defTabSz="449263" hangingPunct="0">
              <a:lnSpc>
                <a:spcPct val="90000"/>
              </a:lnSpc>
            </a:pPr>
            <a:r>
              <a:rPr lang="fr-FR" sz="4600"/>
              <a:t>coercitives unilatérales</a:t>
            </a:r>
          </a:p>
        </p:txBody>
      </p:sp>
      <p:sp>
        <p:nvSpPr>
          <p:cNvPr id="128" name="Rectángulo"/>
          <p:cNvSpPr/>
          <p:nvPr/>
        </p:nvSpPr>
        <p:spPr>
          <a:xfrm>
            <a:off x="-15875" y="-50800"/>
            <a:ext cx="517525" cy="2319338"/>
          </a:xfrm>
          <a:prstGeom prst="rect">
            <a:avLst/>
          </a:prstGeom>
          <a:solidFill>
            <a:schemeClr val="accent5"/>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29" name="Rectángulo"/>
          <p:cNvSpPr/>
          <p:nvPr/>
        </p:nvSpPr>
        <p:spPr>
          <a:xfrm>
            <a:off x="-15875" y="876300"/>
            <a:ext cx="517525" cy="8878888"/>
          </a:xfrm>
          <a:prstGeom prst="rect">
            <a:avLst/>
          </a:prstGeom>
          <a:blipFill>
            <a:blip r:embed="rId3"/>
          </a:blip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nvGrpSpPr>
          <p:cNvPr id="16389" name="Grupo"/>
          <p:cNvGrpSpPr>
            <a:grpSpLocks/>
          </p:cNvGrpSpPr>
          <p:nvPr/>
        </p:nvGrpSpPr>
        <p:grpSpPr bwMode="auto">
          <a:xfrm>
            <a:off x="7515225" y="1773238"/>
            <a:ext cx="2298700" cy="1052512"/>
            <a:chOff x="0" y="0"/>
            <a:chExt cx="2298348" cy="1053235"/>
          </a:xfrm>
        </p:grpSpPr>
        <p:sp>
          <p:nvSpPr>
            <p:cNvPr id="130" name="Línea"/>
            <p:cNvSpPr/>
            <p:nvPr/>
          </p:nvSpPr>
          <p:spPr>
            <a:xfrm>
              <a:off x="0" y="1588"/>
              <a:ext cx="2298348"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31" name="Línea"/>
            <p:cNvSpPr/>
            <p:nvPr/>
          </p:nvSpPr>
          <p:spPr>
            <a:xfrm flipH="1">
              <a:off x="2298348" y="0"/>
              <a:ext cx="0" cy="1053235"/>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grpSp>
        <p:nvGrpSpPr>
          <p:cNvPr id="16390" name="Grupo"/>
          <p:cNvGrpSpPr>
            <a:grpSpLocks/>
          </p:cNvGrpSpPr>
          <p:nvPr/>
        </p:nvGrpSpPr>
        <p:grpSpPr bwMode="auto">
          <a:xfrm>
            <a:off x="18703925" y="-400050"/>
            <a:ext cx="3725863" cy="6159500"/>
            <a:chOff x="0" y="0"/>
            <a:chExt cx="3725064" cy="6159677"/>
          </a:xfrm>
        </p:grpSpPr>
        <p:sp>
          <p:nvSpPr>
            <p:cNvPr id="133" name="Línea"/>
            <p:cNvSpPr/>
            <p:nvPr/>
          </p:nvSpPr>
          <p:spPr>
            <a:xfrm>
              <a:off x="0" y="6350"/>
              <a:ext cx="3725064"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34" name="Línea"/>
            <p:cNvSpPr/>
            <p:nvPr/>
          </p:nvSpPr>
          <p:spPr>
            <a:xfrm flipH="1">
              <a:off x="3725064" y="0"/>
              <a:ext cx="0" cy="6159677"/>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
        <p:nvSpPr>
          <p:cNvPr id="16391" name="El 24 agosto de 2017, la administración Trump dictó la Orden Ejecutiva Nro 13808 mediante la cual impuso un conjunto de medidas coercitivas y unilaterales contra la economía y las finanzas de la República Bolivariana de Venezuela.…"/>
          <p:cNvSpPr txBox="1">
            <a:spLocks noChangeArrowheads="1"/>
          </p:cNvSpPr>
          <p:nvPr/>
        </p:nvSpPr>
        <p:spPr bwMode="auto">
          <a:xfrm>
            <a:off x="813768" y="3580656"/>
            <a:ext cx="6136307" cy="4820632"/>
          </a:xfrm>
          <a:prstGeom prst="rect">
            <a:avLst/>
          </a:prstGeom>
          <a:noFill/>
          <a:ln w="12700">
            <a:noFill/>
            <a:miter lim="400000"/>
            <a:headEnd/>
            <a:tailEnd/>
          </a:ln>
        </p:spPr>
        <p:txBody>
          <a:bodyPr wrap="square" lIns="50800" tIns="50800" rIns="50800" bIns="50800" anchor="ctr">
            <a:spAutoFit/>
          </a:bodyPr>
          <a:lstStyle/>
          <a:p>
            <a:pPr algn="just" defTabSz="449263" hangingPunct="0"/>
            <a:r>
              <a:rPr lang="fr-FR" sz="1400" b="0" dirty="0">
                <a:solidFill>
                  <a:srgbClr val="FFFFFF"/>
                </a:solidFill>
              </a:rPr>
              <a:t>Le 24 août 2017, l’administration Trump a émis </a:t>
            </a:r>
            <a:r>
              <a:rPr lang="fr-FR" sz="1400" dirty="0">
                <a:solidFill>
                  <a:srgbClr val="FFFFFF"/>
                </a:solidFill>
              </a:rPr>
              <a:t>l’Ordre exécutif N° 13808 </a:t>
            </a:r>
            <a:r>
              <a:rPr lang="fr-FR" sz="1400" b="0" dirty="0">
                <a:solidFill>
                  <a:srgbClr val="FFFFFF"/>
                </a:solidFill>
              </a:rPr>
              <a:t>par lequel il a imposé un ensemble de mesures coercitives</a:t>
            </a:r>
            <a:r>
              <a:rPr lang="fr-FR" sz="1400" dirty="0">
                <a:solidFill>
                  <a:srgbClr val="FFFFFF"/>
                </a:solidFill>
              </a:rPr>
              <a:t>  </a:t>
            </a:r>
            <a:r>
              <a:rPr lang="fr-FR" sz="1400" b="0" dirty="0">
                <a:solidFill>
                  <a:srgbClr val="FFFFFF"/>
                </a:solidFill>
              </a:rPr>
              <a:t>et unilatérales contre l’économie et les finances de la République bolivarienne du Venezuela. </a:t>
            </a:r>
          </a:p>
          <a:p>
            <a:pPr algn="just" defTabSz="449263" hangingPunct="0"/>
            <a:endParaRPr lang="fr-FR" sz="1400" b="0" dirty="0">
              <a:solidFill>
                <a:srgbClr val="FFFFFF"/>
              </a:solidFill>
            </a:endParaRPr>
          </a:p>
          <a:p>
            <a:pPr algn="just" defTabSz="449263" hangingPunct="0"/>
            <a:r>
              <a:rPr lang="fr-FR" sz="1400" b="0" dirty="0">
                <a:solidFill>
                  <a:srgbClr val="FFFFFF"/>
                </a:solidFill>
              </a:rPr>
              <a:t>Les mesures visent des opérations financières depuis ou vers le Venezuela et </a:t>
            </a:r>
            <a:r>
              <a:rPr lang="fr-FR" sz="1400" b="0" dirty="0" err="1">
                <a:solidFill>
                  <a:srgbClr val="FFFFFF"/>
                </a:solidFill>
              </a:rPr>
              <a:t>interdisenit</a:t>
            </a:r>
            <a:r>
              <a:rPr lang="fr-FR" sz="1400" b="0" dirty="0">
                <a:solidFill>
                  <a:srgbClr val="FFFFFF"/>
                </a:solidFill>
              </a:rPr>
              <a:t> au système financier mondial de participer à toute opération d’achat, de vente, de négociation ou de renégociation de la dette souveraine du Venezuela, ainsi qu’à toute opération concernant la dette de la compagnie pétrolière nationale PDVSA.  Le décret refuse également à des filiales de PDVSA – comme l’entreprise CITGO, dont le siège est aux Etat Unis – de rapatrier des bénéfices vers l’Etat vénézuélien</a:t>
            </a:r>
          </a:p>
          <a:p>
            <a:pPr algn="just" defTabSz="449263" hangingPunct="0"/>
            <a:endParaRPr lang="fr-FR" sz="1400" b="0" dirty="0">
              <a:solidFill>
                <a:srgbClr val="FFFFFF"/>
              </a:solidFill>
            </a:endParaRPr>
          </a:p>
          <a:p>
            <a:pPr algn="just" defTabSz="449263" hangingPunct="0"/>
            <a:r>
              <a:rPr lang="fr-FR" sz="1400" b="0" dirty="0">
                <a:solidFill>
                  <a:srgbClr val="FFFFFF"/>
                </a:solidFill>
              </a:rPr>
              <a:t>Depuis Donald Trump a signé quatre décrets supplémentaires qui punissent l’économie vénézuélienne:</a:t>
            </a:r>
          </a:p>
          <a:p>
            <a:pPr algn="just" defTabSz="449263" hangingPunct="0"/>
            <a:r>
              <a:rPr lang="fr-FR" sz="1400" b="0" dirty="0">
                <a:solidFill>
                  <a:srgbClr val="FFFFFF"/>
                </a:solidFill>
              </a:rPr>
              <a:t>a.- L’ordre exécutif N° 13827 de mars 2018 contre la cryptomonnaie Petro.</a:t>
            </a:r>
          </a:p>
          <a:p>
            <a:pPr algn="just" defTabSz="449263" hangingPunct="0"/>
            <a:r>
              <a:rPr lang="fr-FR" sz="1400" b="0" dirty="0">
                <a:solidFill>
                  <a:srgbClr val="FFFFFF"/>
                </a:solidFill>
              </a:rPr>
              <a:t>b.- L’Ordre exécutif N° 13835, de mai 2018 contre les créances et autres opérations du Venezuela.</a:t>
            </a:r>
          </a:p>
          <a:p>
            <a:pPr algn="just" defTabSz="449263" hangingPunct="0"/>
            <a:r>
              <a:rPr lang="fr-FR" sz="1400" b="0" dirty="0">
                <a:solidFill>
                  <a:srgbClr val="FFFFFF"/>
                </a:solidFill>
              </a:rPr>
              <a:t>c.- L’Ordre exécutif N° 13850, de novembre 2018 contre les opérations de commercialisation d’or  du Venezuela.</a:t>
            </a:r>
          </a:p>
          <a:p>
            <a:pPr algn="just" defTabSz="449263" hangingPunct="0"/>
            <a:r>
              <a:rPr lang="fr-FR" sz="1400" b="0" dirty="0">
                <a:solidFill>
                  <a:srgbClr val="FFFFFF"/>
                </a:solidFill>
              </a:rPr>
              <a:t>d.- L’Ordre exécutif N° 13857, du 28 janvier 2019, qui décrète le blocus – gel des actifs de PDVSA (CITGO) aux Etats-Unis. </a:t>
            </a:r>
          </a:p>
        </p:txBody>
      </p:sp>
      <p:sp>
        <p:nvSpPr>
          <p:cNvPr id="16392" name="Las Órdenes Ejecutivas de Donald Trump cierran el ciclo iniciado en diciembre de 2014 con la aprobación en el Congreso de EEUU de la “Ley de Defensa de Derechos Humanos y la Sociedad Civil de Venezuela”, y la Orden Ejecutiva Nro 13692 de marzo de 2015, c"/>
          <p:cNvSpPr txBox="1">
            <a:spLocks noChangeArrowheads="1"/>
          </p:cNvSpPr>
          <p:nvPr/>
        </p:nvSpPr>
        <p:spPr bwMode="auto">
          <a:xfrm>
            <a:off x="7150479" y="3476580"/>
            <a:ext cx="5412996" cy="5488682"/>
          </a:xfrm>
          <a:prstGeom prst="rect">
            <a:avLst/>
          </a:prstGeom>
          <a:noFill/>
          <a:ln w="12700">
            <a:noFill/>
            <a:miter lim="400000"/>
            <a:headEnd/>
            <a:tailEnd/>
          </a:ln>
        </p:spPr>
        <p:txBody>
          <a:bodyPr wrap="square" lIns="50800" tIns="50800" rIns="50800" bIns="50800" anchor="ctr">
            <a:spAutoFit/>
          </a:bodyPr>
          <a:lstStyle/>
          <a:p>
            <a:pPr algn="just" defTabSz="449263" hangingPunct="0"/>
            <a:r>
              <a:rPr lang="fr-FR" sz="1400" b="0" dirty="0">
                <a:solidFill>
                  <a:srgbClr val="FFFFFF"/>
                </a:solidFill>
              </a:rPr>
              <a:t>Les Ordres exécutifs de Donald Trump ferment le cycle ouvert en décembre  2014 avec l’approbation par le Congrès des Etats-Unis de la « </a:t>
            </a:r>
            <a:r>
              <a:rPr lang="fr-FR" sz="1400" dirty="0">
                <a:solidFill>
                  <a:srgbClr val="FFFFFF"/>
                </a:solidFill>
              </a:rPr>
              <a:t>Loi de défense des Droits de l’Homme et de la société civile au Venezuela</a:t>
            </a:r>
            <a:r>
              <a:rPr lang="fr-FR" sz="1400" b="0" dirty="0">
                <a:solidFill>
                  <a:srgbClr val="FFFFFF"/>
                </a:solidFill>
              </a:rPr>
              <a:t> » et l’</a:t>
            </a:r>
            <a:r>
              <a:rPr lang="fr-FR" sz="1400" dirty="0">
                <a:solidFill>
                  <a:srgbClr val="FFFFFF"/>
                </a:solidFill>
              </a:rPr>
              <a:t>Ordre exécutif N° </a:t>
            </a:r>
            <a:r>
              <a:rPr lang="fr-FR" sz="1300" dirty="0">
                <a:solidFill>
                  <a:srgbClr val="FFFFFF"/>
                </a:solidFill>
              </a:rPr>
              <a:t>13692 </a:t>
            </a:r>
            <a:r>
              <a:rPr lang="fr-FR" sz="1400" b="0" dirty="0">
                <a:solidFill>
                  <a:srgbClr val="FFFFFF"/>
                </a:solidFill>
              </a:rPr>
              <a:t>de mars 2015, connu comme Décret Obama, qui  définit le Venezuela comme une « </a:t>
            </a:r>
            <a:r>
              <a:rPr lang="fr-FR" sz="1400" dirty="0">
                <a:solidFill>
                  <a:srgbClr val="FFFFFF"/>
                </a:solidFill>
              </a:rPr>
              <a:t>menace inusuelle et extraordinaire » </a:t>
            </a:r>
            <a:r>
              <a:rPr lang="fr-FR" sz="1400" b="0" dirty="0">
                <a:solidFill>
                  <a:srgbClr val="FFFFFF"/>
                </a:solidFill>
              </a:rPr>
              <a:t>pour la sécurité nationale et la politique extérieure des Etats-Unis.</a:t>
            </a:r>
          </a:p>
          <a:p>
            <a:pPr algn="just" defTabSz="449263" hangingPunct="0"/>
            <a:endParaRPr lang="fr-FR" sz="1400" b="0" dirty="0">
              <a:solidFill>
                <a:srgbClr val="FFFFFF"/>
              </a:solidFill>
            </a:endParaRPr>
          </a:p>
          <a:p>
            <a:pPr algn="just" defTabSz="449263" hangingPunct="0"/>
            <a:r>
              <a:rPr lang="fr-FR" sz="1400" b="0" dirty="0">
                <a:solidFill>
                  <a:srgbClr val="FFFFFF"/>
                </a:solidFill>
              </a:rPr>
              <a:t>Au total, depuis mars 2015, les Etats-Unis ont émis six décrets exécutifs qui pénalisent et punissent le Venezuela, notamment sur les aspects financiers et pétroliers, et qui se traduisent par un blocus de facto contre l’économie vénézuélienne</a:t>
            </a:r>
          </a:p>
          <a:p>
            <a:pPr algn="just" defTabSz="449263" hangingPunct="0"/>
            <a:endParaRPr lang="fr-FR" sz="1400" b="0" dirty="0">
              <a:solidFill>
                <a:srgbClr val="FFFFFF"/>
              </a:solidFill>
            </a:endParaRPr>
          </a:p>
          <a:p>
            <a:pPr algn="just" defTabSz="449263" hangingPunct="0"/>
            <a:r>
              <a:rPr lang="fr-FR" sz="1400" b="0" dirty="0">
                <a:solidFill>
                  <a:srgbClr val="FFFFFF"/>
                </a:solidFill>
              </a:rPr>
              <a:t>Avec cet ensemble d’instruments légaux, le Gouvernement des Etats-Unis a légalisé sa politique d’intervention directe dans la souveraineté et les affaires intérieures du Venezuela et a intensifié sa persécution contre le gouvernement et l’économie du Venezuela.</a:t>
            </a:r>
          </a:p>
          <a:p>
            <a:pPr algn="just" defTabSz="449263" hangingPunct="0"/>
            <a:endParaRPr lang="fr-FR" sz="1400" b="0" dirty="0">
              <a:solidFill>
                <a:srgbClr val="FFFFFF"/>
              </a:solidFill>
            </a:endParaRPr>
          </a:p>
          <a:p>
            <a:pPr algn="just" defTabSz="449263" hangingPunct="0"/>
            <a:r>
              <a:rPr lang="fr-FR" sz="1400" b="0" dirty="0">
                <a:solidFill>
                  <a:srgbClr val="FFFFFF"/>
                </a:solidFill>
              </a:rPr>
              <a:t>Jusqu’à début 2019, le chemin de l’agression économique s’est pavé  progressivement d’innombrables mesures administratives – en particulier du Département du Trésor des Etats-Unis, à travers le Bureau de contrôle d’actifs (OFAC), et du système financier international, qui punit et persécute les activités économiques, les finances et le commerce international du Venezuela.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La aplicación de medidas coercitivas unilaterales contra un Estado soberano constituye una flagrante violación del Derecho Internacional”"/>
          <p:cNvSpPr txBox="1">
            <a:spLocks noChangeArrowheads="1"/>
          </p:cNvSpPr>
          <p:nvPr/>
        </p:nvSpPr>
        <p:spPr bwMode="auto">
          <a:xfrm>
            <a:off x="1836738" y="1045641"/>
            <a:ext cx="7666037" cy="2110834"/>
          </a:xfrm>
          <a:prstGeom prst="rect">
            <a:avLst/>
          </a:prstGeom>
          <a:noFill/>
          <a:ln w="12700">
            <a:noFill/>
            <a:miter lim="400000"/>
            <a:headEnd/>
            <a:tailEnd/>
          </a:ln>
        </p:spPr>
        <p:txBody>
          <a:bodyPr lIns="50800" tIns="50800" rIns="50800" bIns="50800" anchor="ctr">
            <a:spAutoFit/>
          </a:bodyPr>
          <a:lstStyle/>
          <a:p>
            <a:pPr defTabSz="449263" hangingPunct="0">
              <a:lnSpc>
                <a:spcPct val="90000"/>
              </a:lnSpc>
            </a:pPr>
            <a:r>
              <a:rPr lang="fr-FR" sz="2900" dirty="0"/>
              <a:t>“L’application de mesures coercitives unilatérales contre un  Etat souverain constitue une violation flagrante du Droit international</a:t>
            </a:r>
          </a:p>
          <a:p>
            <a:pPr defTabSz="449263" hangingPunct="0">
              <a:lnSpc>
                <a:spcPct val="90000"/>
              </a:lnSpc>
            </a:pPr>
            <a:endParaRPr lang="fr-FR" sz="2900" dirty="0"/>
          </a:p>
        </p:txBody>
      </p:sp>
      <p:sp>
        <p:nvSpPr>
          <p:cNvPr id="140" name="Rectángulo"/>
          <p:cNvSpPr/>
          <p:nvPr/>
        </p:nvSpPr>
        <p:spPr>
          <a:xfrm>
            <a:off x="-15875" y="-50800"/>
            <a:ext cx="517525" cy="2319338"/>
          </a:xfrm>
          <a:prstGeom prst="rect">
            <a:avLst/>
          </a:prstGeom>
          <a:solidFill>
            <a:schemeClr val="accent5"/>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41" name="Rectángulo"/>
          <p:cNvSpPr/>
          <p:nvPr/>
        </p:nvSpPr>
        <p:spPr>
          <a:xfrm>
            <a:off x="-15875" y="876300"/>
            <a:ext cx="517525" cy="8878888"/>
          </a:xfrm>
          <a:prstGeom prst="rect">
            <a:avLst/>
          </a:prstGeom>
          <a:blipFill>
            <a:blip r:embed="rId3"/>
          </a:blip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nvGrpSpPr>
          <p:cNvPr id="17413" name="Grupo"/>
          <p:cNvGrpSpPr>
            <a:grpSpLocks/>
          </p:cNvGrpSpPr>
          <p:nvPr/>
        </p:nvGrpSpPr>
        <p:grpSpPr bwMode="auto">
          <a:xfrm>
            <a:off x="8783638" y="1965325"/>
            <a:ext cx="1374775" cy="1260475"/>
            <a:chOff x="0" y="0"/>
            <a:chExt cx="1374919" cy="1260652"/>
          </a:xfrm>
        </p:grpSpPr>
        <p:sp>
          <p:nvSpPr>
            <p:cNvPr id="142" name="Línea"/>
            <p:cNvSpPr/>
            <p:nvPr/>
          </p:nvSpPr>
          <p:spPr>
            <a:xfrm>
              <a:off x="0" y="1588"/>
              <a:ext cx="1374919"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43" name="Línea"/>
            <p:cNvSpPr/>
            <p:nvPr/>
          </p:nvSpPr>
          <p:spPr>
            <a:xfrm flipH="1">
              <a:off x="1374919" y="0"/>
              <a:ext cx="0" cy="1260652"/>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grpSp>
        <p:nvGrpSpPr>
          <p:cNvPr id="17414" name="Grupo"/>
          <p:cNvGrpSpPr>
            <a:grpSpLocks/>
          </p:cNvGrpSpPr>
          <p:nvPr/>
        </p:nvGrpSpPr>
        <p:grpSpPr bwMode="auto">
          <a:xfrm>
            <a:off x="18703925" y="-400050"/>
            <a:ext cx="3725863" cy="6159500"/>
            <a:chOff x="0" y="0"/>
            <a:chExt cx="3725064" cy="6159677"/>
          </a:xfrm>
        </p:grpSpPr>
        <p:sp>
          <p:nvSpPr>
            <p:cNvPr id="145" name="Línea"/>
            <p:cNvSpPr/>
            <p:nvPr/>
          </p:nvSpPr>
          <p:spPr>
            <a:xfrm>
              <a:off x="0" y="6350"/>
              <a:ext cx="3725064"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46" name="Línea"/>
            <p:cNvSpPr/>
            <p:nvPr/>
          </p:nvSpPr>
          <p:spPr>
            <a:xfrm flipH="1">
              <a:off x="3725064" y="0"/>
              <a:ext cx="0" cy="6159677"/>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
        <p:nvSpPr>
          <p:cNvPr id="17415" name="Se trata de una vieja práctica diseñada por EEUU durante la Primera Guerra Mundial, a través de la “Ley de Comercio con el Enemigo” de 1917, que restringió y penalizó cualquier actividad comercial con países que se encontraran  “en conflicto militar” con"/>
          <p:cNvSpPr txBox="1">
            <a:spLocks noChangeArrowheads="1"/>
          </p:cNvSpPr>
          <p:nvPr/>
        </p:nvSpPr>
        <p:spPr bwMode="auto">
          <a:xfrm>
            <a:off x="1965896" y="3327177"/>
            <a:ext cx="8034258" cy="5704126"/>
          </a:xfrm>
          <a:prstGeom prst="rect">
            <a:avLst/>
          </a:prstGeom>
          <a:noFill/>
          <a:ln w="12700">
            <a:noFill/>
            <a:miter lim="400000"/>
            <a:headEnd/>
            <a:tailEnd/>
          </a:ln>
        </p:spPr>
        <p:txBody>
          <a:bodyPr wrap="square" lIns="50800" tIns="50800" rIns="50800" bIns="50800" anchor="ctr">
            <a:spAutoFit/>
          </a:bodyPr>
          <a:lstStyle/>
          <a:p>
            <a:pPr algn="just" defTabSz="449263" hangingPunct="0"/>
            <a:r>
              <a:rPr lang="fr-FR" sz="1400" b="0" dirty="0">
                <a:solidFill>
                  <a:srgbClr val="FFFFFF"/>
                </a:solidFill>
              </a:rPr>
              <a:t>Il s’agit d’une  vieille pratique des Etats Unis, qui pendant la Première guerre mondiale, par la « Loi de commerce avec l’ennemi »  de 1917,  a restreint et pénalisé toute activité commerciale avec les pays qui étaient en «conflit militaire » avec les Etats Unis.</a:t>
            </a:r>
          </a:p>
          <a:p>
            <a:pPr algn="just" defTabSz="449263" hangingPunct="0"/>
            <a:r>
              <a:rPr lang="fr-FR" sz="1400" b="0" dirty="0">
                <a:solidFill>
                  <a:srgbClr val="FFFFFF"/>
                </a:solidFill>
              </a:rPr>
              <a:t> </a:t>
            </a:r>
          </a:p>
          <a:p>
            <a:pPr algn="just" defTabSz="449263" hangingPunct="0"/>
            <a:r>
              <a:rPr lang="fr-FR" sz="1400" b="0" dirty="0">
                <a:solidFill>
                  <a:srgbClr val="FFFFFF"/>
                </a:solidFill>
              </a:rPr>
              <a:t>Dans les faits, les actions punitives contre le Venezuela supposent l’application du même modèle interventionniste appliqué avec une particulière  intensité contre Cuba en 1962; contre le Chili entre 1970 et 1973; contre le Nicaragua à partir de 1979; contre l’Iran et l’Irak depuis les années 1980, contre plusieurs pays d’Afrique pendant plusieurs décennies et plus récemment, contre la Syrie, la Libye et la République démocratique de Corée, parmi d’autres nations.</a:t>
            </a:r>
          </a:p>
          <a:p>
            <a:pPr algn="just" defTabSz="449263" hangingPunct="0"/>
            <a:endParaRPr lang="fr-FR" sz="1400" b="0" dirty="0">
              <a:solidFill>
                <a:srgbClr val="FFFFFF"/>
              </a:solidFill>
            </a:endParaRPr>
          </a:p>
          <a:p>
            <a:pPr algn="just" defTabSz="449263" hangingPunct="0"/>
            <a:r>
              <a:rPr lang="fr-FR" sz="1400" b="0" dirty="0">
                <a:solidFill>
                  <a:srgbClr val="FFFFFF"/>
                </a:solidFill>
              </a:rPr>
              <a:t>Les mesure punitives contre les finances et le commerce de nations souveraines cherchent à  mettre en place un siège économique visant à produire un collapsus social dans le pays cible, ouvrant la voie au renversement de gouvernements non dociles à Washington et à leur substitution par des secteurs aliénées aux intérêts des Etats Unis.</a:t>
            </a:r>
          </a:p>
          <a:p>
            <a:pPr algn="just" defTabSz="449263" hangingPunct="0"/>
            <a:endParaRPr lang="fr-FR" sz="1400" b="0" dirty="0">
              <a:solidFill>
                <a:srgbClr val="FFFFFF"/>
              </a:solidFill>
            </a:endParaRPr>
          </a:p>
          <a:p>
            <a:pPr algn="just" defTabSz="449263" hangingPunct="0"/>
            <a:r>
              <a:rPr lang="fr-FR" sz="1400" b="0" dirty="0">
                <a:solidFill>
                  <a:srgbClr val="FFFFFF"/>
                </a:solidFill>
              </a:rPr>
              <a:t>Dans le cas du Venezuela, comme l’ont affirmé dans diverses déclarations les plus hautes autorités des Etats Unis, il s’agit de refuser des ressources économiques, de perturber les activités financières et d’empêcher le libre exercice des activités commerciales, y compris  l’accès aux aliments, à des médicaments et des produits de base, jusqu’à provoquer un chaos de nature humanitaire au Venezuela.</a:t>
            </a:r>
          </a:p>
          <a:p>
            <a:pPr algn="just" defTabSz="449263" hangingPunct="0"/>
            <a:endParaRPr lang="fr-FR" sz="1400" b="0" dirty="0">
              <a:solidFill>
                <a:srgbClr val="FFFFFF"/>
              </a:solidFill>
            </a:endParaRPr>
          </a:p>
          <a:p>
            <a:pPr algn="just" defTabSz="449263" hangingPunct="0"/>
            <a:r>
              <a:rPr lang="fr-FR" sz="1400" b="0" dirty="0">
                <a:solidFill>
                  <a:srgbClr val="FFFFFF"/>
                </a:solidFill>
              </a:rPr>
              <a:t>Le scénario de l’intervention directe au Venezuela se déroule  sous le prétexte de l’existence d’une prétendue «</a:t>
            </a:r>
            <a:r>
              <a:rPr lang="fr-FR" sz="1400" dirty="0">
                <a:solidFill>
                  <a:srgbClr val="FFFFFF"/>
                </a:solidFill>
              </a:rPr>
              <a:t> crise humanitaire</a:t>
            </a:r>
            <a:r>
              <a:rPr lang="fr-FR" sz="1400" b="0" dirty="0">
                <a:solidFill>
                  <a:srgbClr val="FFFFFF"/>
                </a:solidFill>
              </a:rPr>
              <a:t> » qui déséquilibrerait l’hémisphère et exigerait une réponse internationale fondée sur des doctrines interventionnistes comme le dénomme  « </a:t>
            </a:r>
            <a:r>
              <a:rPr lang="fr-FR" sz="1400" dirty="0">
                <a:solidFill>
                  <a:srgbClr val="FFFFFF"/>
                </a:solidFill>
              </a:rPr>
              <a:t>droit de protéger » </a:t>
            </a:r>
            <a:r>
              <a:rPr lang="fr-FR" sz="1400" b="0" dirty="0">
                <a:solidFill>
                  <a:srgbClr val="FFFFFF"/>
                </a:solidFill>
              </a:rPr>
              <a:t>et autres élaborations discursives non fondées sur le Droit international.</a:t>
            </a:r>
          </a:p>
          <a:p>
            <a:pPr algn="just" defTabSz="449263" hangingPunct="0"/>
            <a:endParaRPr lang="fr-FR" sz="1400" b="0" dirty="0">
              <a:solidFill>
                <a:srgbClr val="FFFFFF"/>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La campaña de presión contra Venezuela está funcionando. Las sanciones financieras que hemos impuesto (…)  han obligado al Gobierno a comenzar a caer en default, tanto en la deuda soberana como en la deuda de PDVSA, su compañía petrolera. Y lo que estam"/>
          <p:cNvSpPr txBox="1">
            <a:spLocks noChangeArrowheads="1"/>
          </p:cNvSpPr>
          <p:nvPr/>
        </p:nvSpPr>
        <p:spPr bwMode="auto">
          <a:xfrm>
            <a:off x="1922463" y="1655763"/>
            <a:ext cx="4370387" cy="4368800"/>
          </a:xfrm>
          <a:prstGeom prst="rect">
            <a:avLst/>
          </a:prstGeom>
          <a:noFill/>
          <a:ln w="12700">
            <a:noFill/>
            <a:miter lim="400000"/>
            <a:headEnd/>
            <a:tailEnd/>
          </a:ln>
        </p:spPr>
        <p:txBody>
          <a:bodyPr lIns="50800" tIns="50800" rIns="50800" bIns="50800" anchor="ctr">
            <a:spAutoFit/>
          </a:bodyPr>
          <a:lstStyle/>
          <a:p>
            <a:pPr defTabSz="449263" hangingPunct="0"/>
            <a:r>
              <a:rPr lang="fr-FR" sz="2000" i="1" dirty="0"/>
              <a:t>“La campagne de pression contre le Venezuela fonctionne. </a:t>
            </a:r>
          </a:p>
          <a:p>
            <a:pPr defTabSz="449263" hangingPunct="0"/>
            <a:r>
              <a:rPr lang="fr-FR" sz="2000" b="0" i="1" dirty="0"/>
              <a:t>Les sanctions financières que nous avons imposées (…) ont obligé le Gouvernement à commencer à tomber en default, tant pour la dette souveraine que pour la dette de PDVSA, sa compagnie pétrolière </a:t>
            </a:r>
          </a:p>
          <a:p>
            <a:pPr defTabSz="449263" hangingPunct="0"/>
            <a:r>
              <a:rPr lang="fr-FR" sz="2000" i="1" dirty="0"/>
              <a:t>Et ce que nous voyons (…) est un collapse économique total au Venezuela. Donc notre politique fonctionne, notre stratégie fonctionne et nous la maintiendrons». </a:t>
            </a:r>
            <a:endParaRPr lang="fr-FR" sz="2000" i="1" dirty="0">
              <a:latin typeface="Times New Roman" pitchFamily="18" charset="0"/>
              <a:cs typeface="Times New Roman" pitchFamily="18" charset="0"/>
              <a:sym typeface="Times New Roman" pitchFamily="18" charset="0"/>
            </a:endParaRPr>
          </a:p>
        </p:txBody>
      </p:sp>
      <p:sp>
        <p:nvSpPr>
          <p:cNvPr id="151" name="Rectángulo"/>
          <p:cNvSpPr/>
          <p:nvPr/>
        </p:nvSpPr>
        <p:spPr>
          <a:xfrm>
            <a:off x="-15875" y="-50800"/>
            <a:ext cx="517525" cy="2319338"/>
          </a:xfrm>
          <a:prstGeom prst="rect">
            <a:avLst/>
          </a:prstGeom>
          <a:solidFill>
            <a:schemeClr val="accent5"/>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52" name="Rectángulo"/>
          <p:cNvSpPr/>
          <p:nvPr/>
        </p:nvSpPr>
        <p:spPr>
          <a:xfrm>
            <a:off x="-15875" y="876300"/>
            <a:ext cx="517525" cy="8878888"/>
          </a:xfrm>
          <a:prstGeom prst="rect">
            <a:avLst/>
          </a:prstGeom>
          <a:blipFill>
            <a:blip r:embed="rId3"/>
          </a:blip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nvGrpSpPr>
          <p:cNvPr id="18437" name="Grupo"/>
          <p:cNvGrpSpPr>
            <a:grpSpLocks/>
          </p:cNvGrpSpPr>
          <p:nvPr/>
        </p:nvGrpSpPr>
        <p:grpSpPr bwMode="auto">
          <a:xfrm>
            <a:off x="4932363" y="1089025"/>
            <a:ext cx="1374775" cy="1260475"/>
            <a:chOff x="0" y="0"/>
            <a:chExt cx="1374919" cy="1260652"/>
          </a:xfrm>
        </p:grpSpPr>
        <p:sp>
          <p:nvSpPr>
            <p:cNvPr id="153" name="Línea"/>
            <p:cNvSpPr/>
            <p:nvPr/>
          </p:nvSpPr>
          <p:spPr>
            <a:xfrm>
              <a:off x="0" y="1588"/>
              <a:ext cx="1374919"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54" name="Línea"/>
            <p:cNvSpPr/>
            <p:nvPr/>
          </p:nvSpPr>
          <p:spPr>
            <a:xfrm flipH="1">
              <a:off x="1374919" y="0"/>
              <a:ext cx="0" cy="1260652"/>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grpSp>
        <p:nvGrpSpPr>
          <p:cNvPr id="18438" name="Grupo"/>
          <p:cNvGrpSpPr>
            <a:grpSpLocks/>
          </p:cNvGrpSpPr>
          <p:nvPr/>
        </p:nvGrpSpPr>
        <p:grpSpPr bwMode="auto">
          <a:xfrm>
            <a:off x="18703925" y="-400050"/>
            <a:ext cx="3725863" cy="6159500"/>
            <a:chOff x="0" y="0"/>
            <a:chExt cx="3725064" cy="6159677"/>
          </a:xfrm>
        </p:grpSpPr>
        <p:sp>
          <p:nvSpPr>
            <p:cNvPr id="156" name="Línea"/>
            <p:cNvSpPr/>
            <p:nvPr/>
          </p:nvSpPr>
          <p:spPr>
            <a:xfrm>
              <a:off x="0" y="6350"/>
              <a:ext cx="3725064"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57" name="Línea"/>
            <p:cNvSpPr/>
            <p:nvPr/>
          </p:nvSpPr>
          <p:spPr>
            <a:xfrm flipH="1">
              <a:off x="3725064" y="0"/>
              <a:ext cx="0" cy="6159677"/>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
        <p:nvSpPr>
          <p:cNvPr id="18439" name="“Debemos tratar esto como una agonía, una tragedia que va a seguir hasta que finalmente llegue a un final (…) y si podemos hacer algo para acelerarlo, debemos hacerlo, pero debemos hacerlo entendiendo que esto va a tener un impacto en millones de persona"/>
          <p:cNvSpPr txBox="1">
            <a:spLocks noChangeArrowheads="1"/>
          </p:cNvSpPr>
          <p:nvPr/>
        </p:nvSpPr>
        <p:spPr bwMode="auto">
          <a:xfrm>
            <a:off x="7065963" y="2015282"/>
            <a:ext cx="4370387" cy="6412012"/>
          </a:xfrm>
          <a:prstGeom prst="rect">
            <a:avLst/>
          </a:prstGeom>
          <a:noFill/>
          <a:ln w="12700">
            <a:noFill/>
            <a:miter lim="400000"/>
            <a:headEnd/>
            <a:tailEnd/>
          </a:ln>
        </p:spPr>
        <p:txBody>
          <a:bodyPr lIns="50800" tIns="50800" rIns="50800" bIns="50800" anchor="ctr">
            <a:spAutoFit/>
          </a:bodyPr>
          <a:lstStyle/>
          <a:p>
            <a:pPr defTabSz="449263" hangingPunct="0"/>
            <a:r>
              <a:rPr lang="fr-FR" sz="2200" i="1" dirty="0">
                <a:solidFill>
                  <a:srgbClr val="FFFFFF"/>
                </a:solidFill>
              </a:rPr>
              <a:t>“Nous devons envisager ceci comme une agonie, comme une tragédie qui va se poursuivre jusqu’au dénouement final (…)</a:t>
            </a:r>
            <a:r>
              <a:rPr lang="fr-FR" sz="2200" b="0" i="1" dirty="0">
                <a:solidFill>
                  <a:srgbClr val="FFFFFF"/>
                </a:solidFill>
              </a:rPr>
              <a:t> et si nous pouvons faire quelque chose pour l’accélérer, nous devons le faire, mais nous devons le faire en sachant que ceci aura un impact sur des millions de personnes qui ont déjà des difficultés pour trouver des aliments et des médicaments (…), Nous ne pouvons pas le faire et prétendre qu’il n’y aura pas d’impact, nous avons une décision à prendre qui est dure, </a:t>
            </a:r>
          </a:p>
          <a:p>
            <a:pPr defTabSz="449263" hangingPunct="0"/>
            <a:r>
              <a:rPr lang="fr-FR" sz="2200" b="0" i="1" dirty="0">
                <a:solidFill>
                  <a:srgbClr val="FFFFFF"/>
                </a:solidFill>
              </a:rPr>
              <a:t>la fin souhaitée justifie cette sévère punition.” </a:t>
            </a:r>
          </a:p>
          <a:p>
            <a:pPr defTabSz="449263" hangingPunct="0"/>
            <a:endParaRPr lang="fr-FR" sz="1400" b="0" dirty="0">
              <a:solidFill>
                <a:srgbClr val="FFFFFF"/>
              </a:solidFill>
            </a:endParaRPr>
          </a:p>
        </p:txBody>
      </p:sp>
      <p:sp>
        <p:nvSpPr>
          <p:cNvPr id="18440" name="William Brownfield, ex Embajador de EEUU en Venezuela / 12 de octubre de 2018."/>
          <p:cNvSpPr txBox="1">
            <a:spLocks noChangeArrowheads="1"/>
          </p:cNvSpPr>
          <p:nvPr/>
        </p:nvSpPr>
        <p:spPr bwMode="auto">
          <a:xfrm>
            <a:off x="7065963" y="8264178"/>
            <a:ext cx="4370387" cy="564257"/>
          </a:xfrm>
          <a:prstGeom prst="rect">
            <a:avLst/>
          </a:prstGeom>
          <a:noFill/>
          <a:ln w="12700">
            <a:noFill/>
            <a:miter lim="400000"/>
            <a:headEnd/>
            <a:tailEnd/>
          </a:ln>
        </p:spPr>
        <p:txBody>
          <a:bodyPr lIns="50800" tIns="50800" rIns="50800" bIns="50800" anchor="ctr">
            <a:spAutoFit/>
          </a:bodyPr>
          <a:lstStyle/>
          <a:p>
            <a:pPr defTabSz="449263" hangingPunct="0"/>
            <a:r>
              <a:rPr lang="fr-FR" sz="1500" b="0" dirty="0">
                <a:solidFill>
                  <a:srgbClr val="FFFFFF"/>
                </a:solidFill>
              </a:rPr>
              <a:t>William </a:t>
            </a:r>
            <a:r>
              <a:rPr lang="fr-FR" sz="1500" b="0" dirty="0" err="1">
                <a:solidFill>
                  <a:srgbClr val="FFFFFF"/>
                </a:solidFill>
              </a:rPr>
              <a:t>Brownfield</a:t>
            </a:r>
            <a:r>
              <a:rPr lang="fr-FR" sz="1500" b="0" dirty="0">
                <a:solidFill>
                  <a:srgbClr val="FFFFFF"/>
                </a:solidFill>
              </a:rPr>
              <a:t>, ex </a:t>
            </a:r>
            <a:r>
              <a:rPr lang="fr-FR" sz="1500" b="0" dirty="0" err="1">
                <a:solidFill>
                  <a:srgbClr val="FFFFFF"/>
                </a:solidFill>
              </a:rPr>
              <a:t>Embajador</a:t>
            </a:r>
            <a:r>
              <a:rPr lang="fr-FR" sz="1500" b="0" dirty="0">
                <a:solidFill>
                  <a:srgbClr val="FFFFFF"/>
                </a:solidFill>
              </a:rPr>
              <a:t> des Etats Unis au Venezuela / 12 octobre 2018.</a:t>
            </a:r>
          </a:p>
        </p:txBody>
      </p:sp>
      <p:sp>
        <p:nvSpPr>
          <p:cNvPr id="18441" name="Declaración del Departamento de Estado de EEUU / 9 de enero de 2018."/>
          <p:cNvSpPr txBox="1">
            <a:spLocks noChangeArrowheads="1"/>
          </p:cNvSpPr>
          <p:nvPr/>
        </p:nvSpPr>
        <p:spPr bwMode="auto">
          <a:xfrm>
            <a:off x="1920875" y="6164094"/>
            <a:ext cx="3724275" cy="625812"/>
          </a:xfrm>
          <a:prstGeom prst="rect">
            <a:avLst/>
          </a:prstGeom>
          <a:noFill/>
          <a:ln w="12700">
            <a:noFill/>
            <a:miter lim="400000"/>
            <a:headEnd/>
            <a:tailEnd/>
          </a:ln>
        </p:spPr>
        <p:txBody>
          <a:bodyPr lIns="50800" tIns="50800" rIns="50800" bIns="50800" anchor="ctr">
            <a:spAutoFit/>
          </a:bodyPr>
          <a:lstStyle/>
          <a:p>
            <a:pPr defTabSz="449263" hangingPunct="0"/>
            <a:r>
              <a:rPr lang="fr-FR" sz="1700" b="0" dirty="0" err="1"/>
              <a:t>Declaration</a:t>
            </a:r>
            <a:r>
              <a:rPr lang="fr-FR" sz="1700" b="0" dirty="0"/>
              <a:t> du Département d’Etat  des Etats Unis / 9 janvier 2018.</a:t>
            </a:r>
          </a:p>
        </p:txBody>
      </p:sp>
      <p:grpSp>
        <p:nvGrpSpPr>
          <p:cNvPr id="18442" name="Grupo"/>
          <p:cNvGrpSpPr>
            <a:grpSpLocks/>
          </p:cNvGrpSpPr>
          <p:nvPr/>
        </p:nvGrpSpPr>
        <p:grpSpPr bwMode="auto">
          <a:xfrm rot="10800000" flipH="1">
            <a:off x="10061575" y="7915275"/>
            <a:ext cx="1374775" cy="1260475"/>
            <a:chOff x="0" y="0"/>
            <a:chExt cx="1374919" cy="1260652"/>
          </a:xfrm>
        </p:grpSpPr>
        <p:sp>
          <p:nvSpPr>
            <p:cNvPr id="162" name="Línea"/>
            <p:cNvSpPr/>
            <p:nvPr/>
          </p:nvSpPr>
          <p:spPr>
            <a:xfrm>
              <a:off x="0" y="4763"/>
              <a:ext cx="1374919"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63" name="Línea"/>
            <p:cNvSpPr/>
            <p:nvPr/>
          </p:nvSpPr>
          <p:spPr>
            <a:xfrm flipH="1">
              <a:off x="1374919" y="3175"/>
              <a:ext cx="0" cy="1260652"/>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9458" name="“El bloqueo del acceso a alimentos y medicinas para el pueblo venezolano constituye en la práctica un delito de lesa humanidad”"/>
          <p:cNvSpPr txBox="1">
            <a:spLocks noChangeArrowheads="1"/>
          </p:cNvSpPr>
          <p:nvPr/>
        </p:nvSpPr>
        <p:spPr bwMode="auto">
          <a:xfrm>
            <a:off x="2090738" y="1509713"/>
            <a:ext cx="7666037" cy="1689100"/>
          </a:xfrm>
          <a:prstGeom prst="rect">
            <a:avLst/>
          </a:prstGeom>
          <a:noFill/>
          <a:ln w="12700">
            <a:noFill/>
            <a:miter lim="400000"/>
            <a:headEnd/>
            <a:tailEnd/>
          </a:ln>
        </p:spPr>
        <p:txBody>
          <a:bodyPr lIns="50800" tIns="50800" rIns="50800" bIns="50800" anchor="ctr">
            <a:spAutoFit/>
          </a:bodyPr>
          <a:lstStyle/>
          <a:p>
            <a:pPr defTabSz="449263" hangingPunct="0">
              <a:lnSpc>
                <a:spcPct val="90000"/>
              </a:lnSpc>
            </a:pPr>
            <a:r>
              <a:rPr lang="fr-FR" sz="2900"/>
              <a:t>« Le blocus de l’accès aux aliments et aux médicaments pour le peuple vénézuélien constitue dans les faits un délit de lèse humanité. »</a:t>
            </a:r>
          </a:p>
        </p:txBody>
      </p:sp>
      <p:sp>
        <p:nvSpPr>
          <p:cNvPr id="167" name="Rectángulo"/>
          <p:cNvSpPr/>
          <p:nvPr/>
        </p:nvSpPr>
        <p:spPr>
          <a:xfrm>
            <a:off x="-15875" y="-50800"/>
            <a:ext cx="517525" cy="2319338"/>
          </a:xfrm>
          <a:prstGeom prst="rect">
            <a:avLst/>
          </a:prstGeom>
          <a:solidFill>
            <a:schemeClr val="accent5"/>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68" name="Rectángulo"/>
          <p:cNvSpPr/>
          <p:nvPr/>
        </p:nvSpPr>
        <p:spPr>
          <a:xfrm>
            <a:off x="-15875" y="876300"/>
            <a:ext cx="517525" cy="8878888"/>
          </a:xfrm>
          <a:prstGeom prst="rect">
            <a:avLst/>
          </a:prstGeom>
          <a:blipFill>
            <a:blip r:embed="rId3"/>
          </a:blip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nvGrpSpPr>
          <p:cNvPr id="19461" name="Grupo"/>
          <p:cNvGrpSpPr>
            <a:grpSpLocks/>
          </p:cNvGrpSpPr>
          <p:nvPr/>
        </p:nvGrpSpPr>
        <p:grpSpPr bwMode="auto">
          <a:xfrm rot="10800000" flipH="1">
            <a:off x="9913938" y="7650163"/>
            <a:ext cx="1374775" cy="1260475"/>
            <a:chOff x="0" y="0"/>
            <a:chExt cx="1374919" cy="1260652"/>
          </a:xfrm>
        </p:grpSpPr>
        <p:sp>
          <p:nvSpPr>
            <p:cNvPr id="169" name="Línea"/>
            <p:cNvSpPr/>
            <p:nvPr/>
          </p:nvSpPr>
          <p:spPr>
            <a:xfrm>
              <a:off x="0" y="4764"/>
              <a:ext cx="1374919"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70" name="Línea"/>
            <p:cNvSpPr/>
            <p:nvPr/>
          </p:nvSpPr>
          <p:spPr>
            <a:xfrm flipH="1">
              <a:off x="1374919" y="3175"/>
              <a:ext cx="0" cy="1260652"/>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grpSp>
        <p:nvGrpSpPr>
          <p:cNvPr id="19462" name="Grupo"/>
          <p:cNvGrpSpPr>
            <a:grpSpLocks/>
          </p:cNvGrpSpPr>
          <p:nvPr/>
        </p:nvGrpSpPr>
        <p:grpSpPr bwMode="auto">
          <a:xfrm>
            <a:off x="18729325" y="-412750"/>
            <a:ext cx="3725863" cy="6159500"/>
            <a:chOff x="0" y="0"/>
            <a:chExt cx="3725064" cy="6159677"/>
          </a:xfrm>
        </p:grpSpPr>
        <p:sp>
          <p:nvSpPr>
            <p:cNvPr id="172" name="Línea"/>
            <p:cNvSpPr/>
            <p:nvPr/>
          </p:nvSpPr>
          <p:spPr>
            <a:xfrm>
              <a:off x="0" y="6350"/>
              <a:ext cx="3725064"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73" name="Línea"/>
            <p:cNvSpPr/>
            <p:nvPr/>
          </p:nvSpPr>
          <p:spPr>
            <a:xfrm flipH="1">
              <a:off x="3725064" y="0"/>
              <a:ext cx="0" cy="6159677"/>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
        <p:nvSpPr>
          <p:cNvPr id="19463" name="El reconocimiento público por parte de autoridades estadounidenses ratifica la denuncia sistemática de Venezuela ante la comunidad internacional:…"/>
          <p:cNvSpPr txBox="1">
            <a:spLocks noChangeArrowheads="1"/>
          </p:cNvSpPr>
          <p:nvPr/>
        </p:nvSpPr>
        <p:spPr bwMode="auto">
          <a:xfrm>
            <a:off x="2881313" y="3884147"/>
            <a:ext cx="8145462" cy="4626908"/>
          </a:xfrm>
          <a:prstGeom prst="rect">
            <a:avLst/>
          </a:prstGeom>
          <a:noFill/>
          <a:ln w="12700">
            <a:noFill/>
            <a:miter lim="400000"/>
            <a:headEnd/>
            <a:tailEnd/>
          </a:ln>
        </p:spPr>
        <p:txBody>
          <a:bodyPr lIns="50800" tIns="50800" rIns="50800" bIns="50800" anchor="ctr">
            <a:spAutoFit/>
          </a:bodyPr>
          <a:lstStyle/>
          <a:p>
            <a:pPr algn="just" defTabSz="449263" hangingPunct="0"/>
            <a:r>
              <a:rPr lang="fr-FR" sz="1400" b="0" dirty="0">
                <a:solidFill>
                  <a:srgbClr val="FFFFFF"/>
                </a:solidFill>
              </a:rPr>
              <a:t>La reconnaissance par les autorités des Etats-Unis confirme la dénonciation systématique du Venezuela devant la communauté internationale.</a:t>
            </a:r>
          </a:p>
          <a:p>
            <a:pPr algn="just" defTabSz="449263" hangingPunct="0"/>
            <a:endParaRPr lang="fr-FR" sz="1400" b="0" dirty="0">
              <a:solidFill>
                <a:srgbClr val="FFFFFF"/>
              </a:solidFill>
            </a:endParaRPr>
          </a:p>
          <a:p>
            <a:pPr algn="just" defTabSz="449263" hangingPunct="0"/>
            <a:r>
              <a:rPr lang="fr-FR" sz="1400" b="0" dirty="0">
                <a:solidFill>
                  <a:srgbClr val="FFFFFF"/>
                </a:solidFill>
              </a:rPr>
              <a:t>1.- Les mesures coercitives et unilatérales,  nommées « sanctions », constituent dans les faits un blocus de l’économie, des finances et du commerce international du Venezuela et ont pour but de déstabiliser la démocratie et de produire au Venezuela un « </a:t>
            </a:r>
            <a:r>
              <a:rPr lang="fr-FR" sz="1400" dirty="0">
                <a:solidFill>
                  <a:srgbClr val="FFFFFF"/>
                </a:solidFill>
              </a:rPr>
              <a:t>changement de régime » .</a:t>
            </a:r>
            <a:r>
              <a:rPr lang="fr-FR" sz="1400" b="0" dirty="0">
                <a:solidFill>
                  <a:srgbClr val="FFFFFF"/>
                </a:solidFill>
              </a:rPr>
              <a:t> </a:t>
            </a:r>
          </a:p>
          <a:p>
            <a:pPr algn="just" defTabSz="449263" hangingPunct="0"/>
            <a:endParaRPr lang="fr-FR" sz="1400" b="0" dirty="0">
              <a:solidFill>
                <a:srgbClr val="FFFFFF"/>
              </a:solidFill>
            </a:endParaRPr>
          </a:p>
          <a:p>
            <a:pPr algn="just" defTabSz="449263" hangingPunct="0"/>
            <a:r>
              <a:rPr lang="fr-FR" sz="1400" b="0" dirty="0">
                <a:solidFill>
                  <a:srgbClr val="FFFFFF"/>
                </a:solidFill>
              </a:rPr>
              <a:t>2.- Le blocus économique et financier obstrue l’accès du Venezuela à des aliments, des médicaments, des produits de base et au financement international, ce qui a impacté l’activité économique du Venezuela depuis 2015, en portant sévèrement préjudice au peuple vénézuélien </a:t>
            </a:r>
          </a:p>
          <a:p>
            <a:pPr algn="just" defTabSz="449263" hangingPunct="0"/>
            <a:endParaRPr lang="fr-FR" sz="1400" b="0" dirty="0">
              <a:solidFill>
                <a:srgbClr val="FFFFFF"/>
              </a:solidFill>
            </a:endParaRPr>
          </a:p>
          <a:p>
            <a:pPr algn="just" defTabSz="449263" hangingPunct="0"/>
            <a:r>
              <a:rPr lang="fr-FR" sz="1400" b="0" dirty="0">
                <a:solidFill>
                  <a:srgbClr val="FFFFFF"/>
                </a:solidFill>
              </a:rPr>
              <a:t>3.- Le blocus économique et financier  viole le  Droit international public, la Charte des Nations Unies, le Droit humanitaire et les principes qui gouvernent le comportement des Etats dans le cadre su système international.</a:t>
            </a:r>
          </a:p>
          <a:p>
            <a:pPr algn="just" defTabSz="449263" hangingPunct="0"/>
            <a:endParaRPr lang="fr-FR" sz="1400" b="0" dirty="0">
              <a:solidFill>
                <a:srgbClr val="FFFFFF"/>
              </a:solidFill>
            </a:endParaRPr>
          </a:p>
          <a:p>
            <a:pPr algn="just" defTabSz="449263" hangingPunct="0"/>
            <a:r>
              <a:rPr lang="fr-FR" sz="1400" b="0" dirty="0">
                <a:solidFill>
                  <a:srgbClr val="FFFFFF"/>
                </a:solidFill>
              </a:rPr>
              <a:t>4.- Par ses terribles effets sur la population,  par les pénuries économiques qu’il produit et par son impact sur la vie sociale et sur la santé du peuple vénézuélien, le blocus économique et financier est – selon les affirmations du Rapporteur des Nations Unies pour un ordre démocratique durable,  </a:t>
            </a:r>
            <a:r>
              <a:rPr lang="fr-FR" sz="1400" dirty="0">
                <a:solidFill>
                  <a:srgbClr val="FFFFFF"/>
                </a:solidFill>
              </a:rPr>
              <a:t>Alfred de </a:t>
            </a:r>
            <a:r>
              <a:rPr lang="fr-FR" sz="1400" dirty="0" err="1">
                <a:solidFill>
                  <a:srgbClr val="FFFFFF"/>
                </a:solidFill>
              </a:rPr>
              <a:t>Zayas</a:t>
            </a:r>
            <a:r>
              <a:rPr lang="fr-FR" sz="1400" dirty="0">
                <a:solidFill>
                  <a:srgbClr val="FFFFFF"/>
                </a:solidFill>
              </a:rPr>
              <a:t>,</a:t>
            </a:r>
            <a:r>
              <a:rPr lang="fr-FR" sz="1400" b="0" dirty="0">
                <a:solidFill>
                  <a:srgbClr val="FFFFFF"/>
                </a:solidFill>
              </a:rPr>
              <a:t> dans son rapport au Conseil des Droits de l’Homme de l’ONU -  un acte conscient de violation massive des droits de l’homme du peuple vénézuélien et doit être considéré un </a:t>
            </a:r>
            <a:r>
              <a:rPr lang="fr-FR" sz="1400" dirty="0">
                <a:solidFill>
                  <a:srgbClr val="FFFFFF"/>
                </a:solidFill>
              </a:rPr>
              <a:t>délit de lèse humanité.</a:t>
            </a:r>
          </a:p>
        </p:txBody>
      </p:sp>
      <p:grpSp>
        <p:nvGrpSpPr>
          <p:cNvPr id="19464" name="Grupo"/>
          <p:cNvGrpSpPr>
            <a:grpSpLocks/>
          </p:cNvGrpSpPr>
          <p:nvPr/>
        </p:nvGrpSpPr>
        <p:grpSpPr bwMode="auto">
          <a:xfrm flipH="1">
            <a:off x="2141538" y="3471863"/>
            <a:ext cx="1374775" cy="1260475"/>
            <a:chOff x="0" y="0"/>
            <a:chExt cx="1374919" cy="1260652"/>
          </a:xfrm>
        </p:grpSpPr>
        <p:sp>
          <p:nvSpPr>
            <p:cNvPr id="176" name="Línea"/>
            <p:cNvSpPr/>
            <p:nvPr/>
          </p:nvSpPr>
          <p:spPr>
            <a:xfrm>
              <a:off x="0" y="1587"/>
              <a:ext cx="1374919"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77" name="Línea"/>
            <p:cNvSpPr/>
            <p:nvPr/>
          </p:nvSpPr>
          <p:spPr>
            <a:xfrm flipH="1">
              <a:off x="1374919" y="0"/>
              <a:ext cx="0" cy="1260652"/>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482" name="Acciones aplicadas a las finanzas de Venezuela"/>
          <p:cNvSpPr txBox="1">
            <a:spLocks noChangeArrowheads="1"/>
          </p:cNvSpPr>
          <p:nvPr/>
        </p:nvSpPr>
        <p:spPr bwMode="auto">
          <a:xfrm>
            <a:off x="1277938" y="1397000"/>
            <a:ext cx="5210175" cy="977900"/>
          </a:xfrm>
          <a:prstGeom prst="rect">
            <a:avLst/>
          </a:prstGeom>
          <a:noFill/>
          <a:ln w="12700">
            <a:noFill/>
            <a:miter lim="400000"/>
            <a:headEnd/>
            <a:tailEnd/>
          </a:ln>
        </p:spPr>
        <p:txBody>
          <a:bodyPr lIns="50800" tIns="50800" rIns="50800" bIns="50800" anchor="ctr">
            <a:spAutoFit/>
          </a:bodyPr>
          <a:lstStyle/>
          <a:p>
            <a:pPr defTabSz="449263" hangingPunct="0">
              <a:lnSpc>
                <a:spcPct val="90000"/>
              </a:lnSpc>
            </a:pPr>
            <a:r>
              <a:rPr lang="fr-FR" sz="3200"/>
              <a:t>Actions appliquées contre les finances du Venezuela</a:t>
            </a:r>
          </a:p>
        </p:txBody>
      </p:sp>
      <p:sp>
        <p:nvSpPr>
          <p:cNvPr id="181" name="Rectángulo"/>
          <p:cNvSpPr/>
          <p:nvPr/>
        </p:nvSpPr>
        <p:spPr>
          <a:xfrm>
            <a:off x="-15875" y="-50800"/>
            <a:ext cx="517525" cy="2319338"/>
          </a:xfrm>
          <a:prstGeom prst="rect">
            <a:avLst/>
          </a:prstGeom>
          <a:solidFill>
            <a:schemeClr val="accent5"/>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82" name="Rectángulo"/>
          <p:cNvSpPr/>
          <p:nvPr/>
        </p:nvSpPr>
        <p:spPr>
          <a:xfrm>
            <a:off x="-15875" y="876300"/>
            <a:ext cx="517525" cy="8878888"/>
          </a:xfrm>
          <a:prstGeom prst="rect">
            <a:avLst/>
          </a:prstGeom>
          <a:blipFill>
            <a:blip r:embed="rId3"/>
          </a:blip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nvGrpSpPr>
          <p:cNvPr id="20485" name="Grupo"/>
          <p:cNvGrpSpPr>
            <a:grpSpLocks/>
          </p:cNvGrpSpPr>
          <p:nvPr/>
        </p:nvGrpSpPr>
        <p:grpSpPr bwMode="auto">
          <a:xfrm flipH="1">
            <a:off x="977900" y="1109663"/>
            <a:ext cx="1374775" cy="1260475"/>
            <a:chOff x="0" y="0"/>
            <a:chExt cx="1374919" cy="1260652"/>
          </a:xfrm>
        </p:grpSpPr>
        <p:sp>
          <p:nvSpPr>
            <p:cNvPr id="183" name="Línea"/>
            <p:cNvSpPr/>
            <p:nvPr/>
          </p:nvSpPr>
          <p:spPr>
            <a:xfrm>
              <a:off x="0" y="1587"/>
              <a:ext cx="1374919"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84" name="Línea"/>
            <p:cNvSpPr/>
            <p:nvPr/>
          </p:nvSpPr>
          <p:spPr>
            <a:xfrm flipH="1">
              <a:off x="1374919" y="0"/>
              <a:ext cx="0" cy="1260652"/>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grpSp>
        <p:nvGrpSpPr>
          <p:cNvPr id="20486" name="Grupo"/>
          <p:cNvGrpSpPr>
            <a:grpSpLocks/>
          </p:cNvGrpSpPr>
          <p:nvPr/>
        </p:nvGrpSpPr>
        <p:grpSpPr bwMode="auto">
          <a:xfrm>
            <a:off x="18729325" y="-412750"/>
            <a:ext cx="3725863" cy="6159500"/>
            <a:chOff x="0" y="0"/>
            <a:chExt cx="3725064" cy="6159677"/>
          </a:xfrm>
        </p:grpSpPr>
        <p:sp>
          <p:nvSpPr>
            <p:cNvPr id="186" name="Línea"/>
            <p:cNvSpPr/>
            <p:nvPr/>
          </p:nvSpPr>
          <p:spPr>
            <a:xfrm>
              <a:off x="0" y="6350"/>
              <a:ext cx="3725064"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87" name="Línea"/>
            <p:cNvSpPr/>
            <p:nvPr/>
          </p:nvSpPr>
          <p:spPr>
            <a:xfrm flipH="1">
              <a:off x="3725064" y="0"/>
              <a:ext cx="0" cy="6159677"/>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
        <p:nvSpPr>
          <p:cNvPr id="20487" name="Prohibición de transar instrumentos de deuda soberana y de instrumentos de deuda de PDVSA.…"/>
          <p:cNvSpPr txBox="1">
            <a:spLocks noChangeArrowheads="1"/>
          </p:cNvSpPr>
          <p:nvPr/>
        </p:nvSpPr>
        <p:spPr bwMode="auto">
          <a:xfrm>
            <a:off x="1392238" y="2544962"/>
            <a:ext cx="5546725" cy="6413102"/>
          </a:xfrm>
          <a:prstGeom prst="rect">
            <a:avLst/>
          </a:prstGeom>
          <a:noFill/>
          <a:ln w="12700">
            <a:noFill/>
            <a:miter lim="400000"/>
            <a:headEnd/>
            <a:tailEnd/>
          </a:ln>
        </p:spPr>
        <p:txBody>
          <a:bodyPr lIns="50800" tIns="50800" rIns="50800" bIns="50800" anchor="ctr">
            <a:spAutoFit/>
          </a:bodyPr>
          <a:lstStyle/>
          <a:p>
            <a:pPr indent="228600" algn="just" defTabSz="449263" hangingPunct="0">
              <a:lnSpc>
                <a:spcPct val="110000"/>
              </a:lnSpc>
              <a:spcBef>
                <a:spcPts val="500"/>
              </a:spcBef>
              <a:buSzPct val="136000"/>
              <a:buFont typeface="Symbol" pitchFamily="18" charset="2"/>
              <a:buChar char="·"/>
            </a:pPr>
            <a:r>
              <a:rPr lang="fr-FR" sz="1400" b="0" dirty="0"/>
              <a:t> Interdiction de transactions concernant des instruments de la dette souveraine et des instruments de la dette de  PDVSA.</a:t>
            </a:r>
          </a:p>
          <a:p>
            <a:pPr indent="228600" algn="just" defTabSz="449263" hangingPunct="0">
              <a:lnSpc>
                <a:spcPct val="110000"/>
              </a:lnSpc>
              <a:spcBef>
                <a:spcPts val="500"/>
              </a:spcBef>
              <a:buSzPct val="136000"/>
              <a:buFont typeface="Symbol" pitchFamily="18" charset="2"/>
              <a:buChar char="·"/>
            </a:pPr>
            <a:r>
              <a:rPr lang="fr-FR" sz="1400" b="0" dirty="0"/>
              <a:t> Gel des actifs aux Etats-Unis de l’entreprise CITGO, propriété de l’Etat vénézuélien</a:t>
            </a:r>
          </a:p>
          <a:p>
            <a:pPr indent="228600" algn="just" defTabSz="449263" hangingPunct="0">
              <a:lnSpc>
                <a:spcPct val="110000"/>
              </a:lnSpc>
              <a:spcBef>
                <a:spcPts val="500"/>
              </a:spcBef>
              <a:buSzPct val="136000"/>
              <a:buFont typeface="Symbol" pitchFamily="18" charset="2"/>
              <a:buChar char="·"/>
            </a:pPr>
            <a:r>
              <a:rPr lang="fr-FR" sz="1400" b="0" dirty="0"/>
              <a:t> Clôture des comptes appartenant à des institutions et à des entreprises vénézuéliennes dans les banques et autres institutions financières internationales.</a:t>
            </a:r>
          </a:p>
          <a:p>
            <a:pPr indent="228600" algn="just" defTabSz="449263" hangingPunct="0">
              <a:lnSpc>
                <a:spcPct val="110000"/>
              </a:lnSpc>
              <a:spcBef>
                <a:spcPts val="500"/>
              </a:spcBef>
              <a:buSzPct val="136000"/>
              <a:buFont typeface="Symbol" pitchFamily="18" charset="2"/>
              <a:buChar char="·"/>
            </a:pPr>
            <a:r>
              <a:rPr lang="fr-FR" sz="1400" b="0" dirty="0"/>
              <a:t> Actions judiciaires auprès de tribunaux étrangers visant à confisquer des actifs vénézuéliens, en particulier ceux de la compagnie pétrolière vénézuélienne.</a:t>
            </a:r>
          </a:p>
          <a:p>
            <a:pPr indent="228600" algn="just" defTabSz="449263" hangingPunct="0">
              <a:lnSpc>
                <a:spcPct val="110000"/>
              </a:lnSpc>
              <a:spcBef>
                <a:spcPts val="500"/>
              </a:spcBef>
              <a:buSzPct val="136000"/>
              <a:buFont typeface="Symbol" pitchFamily="18" charset="2"/>
              <a:buChar char="·"/>
            </a:pPr>
            <a:r>
              <a:rPr lang="fr-FR" sz="1400" b="0" dirty="0"/>
              <a:t>Refus du système financier international à faire des transactions financières depuis ou vers le Venezuela, ou retard dans le traitement des transactions financières. </a:t>
            </a:r>
          </a:p>
          <a:p>
            <a:pPr indent="228600" algn="just" defTabSz="449263" hangingPunct="0">
              <a:lnSpc>
                <a:spcPct val="110000"/>
              </a:lnSpc>
              <a:spcBef>
                <a:spcPts val="500"/>
              </a:spcBef>
              <a:buSzPct val="136000"/>
              <a:buFont typeface="Symbol" pitchFamily="18" charset="2"/>
              <a:buChar char="·"/>
            </a:pPr>
            <a:r>
              <a:rPr lang="fr-FR" sz="1400" b="0" dirty="0"/>
              <a:t>Gel et rétention de fonds vénézuélien, de l’or et autres actifs.</a:t>
            </a:r>
          </a:p>
          <a:p>
            <a:pPr indent="228600" algn="just" defTabSz="449263" hangingPunct="0">
              <a:lnSpc>
                <a:spcPct val="110000"/>
              </a:lnSpc>
              <a:spcBef>
                <a:spcPts val="500"/>
              </a:spcBef>
              <a:buSzPct val="136000"/>
              <a:buFont typeface="Symbol" pitchFamily="18" charset="2"/>
              <a:buChar char="·"/>
            </a:pPr>
            <a:r>
              <a:rPr lang="fr-FR" sz="1400" b="0" dirty="0"/>
              <a:t> Imposition d’amendes, pénalités et autres mesures administratives pour augmenter le coût des transactions du Venezuela. </a:t>
            </a:r>
          </a:p>
          <a:p>
            <a:pPr indent="228600" algn="just" defTabSz="449263" hangingPunct="0">
              <a:lnSpc>
                <a:spcPct val="110000"/>
              </a:lnSpc>
              <a:spcBef>
                <a:spcPts val="500"/>
              </a:spcBef>
              <a:buSzPct val="136000"/>
              <a:buFont typeface="Symbol" pitchFamily="18" charset="2"/>
              <a:buChar char="·"/>
            </a:pPr>
            <a:r>
              <a:rPr lang="fr-FR" sz="1400" b="0" dirty="0"/>
              <a:t>Saisie des chargements d’aliments.</a:t>
            </a:r>
          </a:p>
          <a:p>
            <a:pPr indent="228600" algn="just" defTabSz="449263" hangingPunct="0">
              <a:lnSpc>
                <a:spcPct val="110000"/>
              </a:lnSpc>
              <a:spcBef>
                <a:spcPts val="500"/>
              </a:spcBef>
              <a:buSzPct val="136000"/>
              <a:buFont typeface="Symbol" pitchFamily="18" charset="2"/>
              <a:buChar char="·"/>
            </a:pPr>
            <a:r>
              <a:rPr lang="fr-FR" sz="1400" b="0" dirty="0"/>
              <a:t> Refus des compagnies pharmaceutiques transnationales  d’envoyer des médicaments achetés par le Venezuela. </a:t>
            </a:r>
          </a:p>
          <a:p>
            <a:pPr indent="228600" algn="just" defTabSz="449263" hangingPunct="0">
              <a:lnSpc>
                <a:spcPct val="110000"/>
              </a:lnSpc>
              <a:spcBef>
                <a:spcPts val="500"/>
              </a:spcBef>
              <a:buSzPct val="136000"/>
              <a:buFont typeface="Symbol" pitchFamily="18" charset="2"/>
              <a:buChar char="·"/>
            </a:pPr>
            <a:r>
              <a:rPr lang="fr-FR" sz="1400" b="0" dirty="0"/>
              <a:t>Blocus de l’envoi et saisie de chargements d’aliments par des gouvernements hostiles au Venezuela. </a:t>
            </a:r>
          </a:p>
          <a:p>
            <a:pPr indent="228600" algn="just" defTabSz="449263" hangingPunct="0">
              <a:lnSpc>
                <a:spcPct val="110000"/>
              </a:lnSpc>
              <a:spcBef>
                <a:spcPts val="500"/>
              </a:spcBef>
              <a:buSzPct val="136000"/>
              <a:buFont typeface="Symbol" pitchFamily="18" charset="2"/>
              <a:buChar char="·"/>
            </a:pPr>
            <a:r>
              <a:rPr lang="fr-FR" sz="1400" b="0" dirty="0"/>
              <a:t>Clôture des comptes de Missions diplomatiques du Venezuela empêchant ainsi l’activité normale du service extérieur.  </a:t>
            </a:r>
          </a:p>
        </p:txBody>
      </p:sp>
      <p:sp>
        <p:nvSpPr>
          <p:cNvPr id="20488" name="La persecusión a las actividades de PDVSA ha producido pérdidas millonarias a la industria petrolera nacional y ha generado graves efectos en las actividades operativas de la industria.…"/>
          <p:cNvSpPr txBox="1">
            <a:spLocks noChangeArrowheads="1"/>
          </p:cNvSpPr>
          <p:nvPr/>
        </p:nvSpPr>
        <p:spPr bwMode="auto">
          <a:xfrm>
            <a:off x="7829550" y="4048051"/>
            <a:ext cx="4511675" cy="4670574"/>
          </a:xfrm>
          <a:prstGeom prst="rect">
            <a:avLst/>
          </a:prstGeom>
          <a:noFill/>
          <a:ln w="12700">
            <a:noFill/>
            <a:miter lim="400000"/>
            <a:headEnd/>
            <a:tailEnd/>
          </a:ln>
        </p:spPr>
        <p:txBody>
          <a:bodyPr lIns="50800" tIns="50800" rIns="50800" bIns="50800" anchor="ctr">
            <a:spAutoFit/>
          </a:bodyPr>
          <a:lstStyle/>
          <a:p>
            <a:pPr indent="228600" algn="just" defTabSz="449263" hangingPunct="0">
              <a:lnSpc>
                <a:spcPct val="110000"/>
              </a:lnSpc>
              <a:spcBef>
                <a:spcPts val="500"/>
              </a:spcBef>
              <a:buSzPct val="136000"/>
              <a:buFont typeface="Symbol" pitchFamily="18" charset="2"/>
              <a:buChar char="·"/>
            </a:pPr>
            <a:r>
              <a:rPr lang="fr-FR" sz="1400" b="0" dirty="0">
                <a:solidFill>
                  <a:srgbClr val="FFFFFF"/>
                </a:solidFill>
              </a:rPr>
              <a:t> La persécution contre les activités de PDVSA a  impliqué pour l’industrie pétrolière vénézuélienne des pertes chiffrées en millions et a provoqué des effets graves sur les activités opérationnelles de l’industrie.</a:t>
            </a:r>
          </a:p>
          <a:p>
            <a:pPr indent="228600" algn="just" defTabSz="449263" hangingPunct="0">
              <a:lnSpc>
                <a:spcPct val="110000"/>
              </a:lnSpc>
              <a:spcBef>
                <a:spcPts val="500"/>
              </a:spcBef>
              <a:buSzPct val="136000"/>
              <a:buFont typeface="Symbol" pitchFamily="18" charset="2"/>
              <a:buChar char="·"/>
            </a:pPr>
            <a:r>
              <a:rPr lang="fr-FR" sz="1400" b="0" dirty="0">
                <a:solidFill>
                  <a:srgbClr val="FFFFFF"/>
                </a:solidFill>
              </a:rPr>
              <a:t>Le blocus a induit une chute de l’activité économique interne et du commerce international du Venezuela .</a:t>
            </a:r>
          </a:p>
          <a:p>
            <a:pPr indent="228600" algn="just" defTabSz="449263" hangingPunct="0">
              <a:lnSpc>
                <a:spcPct val="110000"/>
              </a:lnSpc>
              <a:spcBef>
                <a:spcPts val="500"/>
              </a:spcBef>
              <a:buSzPct val="136000"/>
              <a:buFont typeface="Symbol" pitchFamily="18" charset="2"/>
              <a:buChar char="·"/>
            </a:pPr>
            <a:r>
              <a:rPr lang="fr-FR" sz="1400" b="0" dirty="0">
                <a:solidFill>
                  <a:srgbClr val="FFFFFF"/>
                </a:solidFill>
              </a:rPr>
              <a:t> Il a provoqué le renchérissement des devises en favorisant les attaques spéculatives contre la monnaie vénézuélienne.</a:t>
            </a:r>
          </a:p>
          <a:p>
            <a:pPr indent="228600" algn="just" defTabSz="449263" hangingPunct="0">
              <a:lnSpc>
                <a:spcPct val="110000"/>
              </a:lnSpc>
              <a:spcBef>
                <a:spcPts val="500"/>
              </a:spcBef>
              <a:buSzPct val="136000"/>
              <a:buFont typeface="Symbol" pitchFamily="18" charset="2"/>
              <a:buChar char="·"/>
            </a:pPr>
            <a:r>
              <a:rPr lang="fr-FR" sz="1400" b="0" dirty="0">
                <a:solidFill>
                  <a:srgbClr val="FFFFFF"/>
                </a:solidFill>
              </a:rPr>
              <a:t> Le blocus a produit la pénurie dans des secteurs essentiels de l’économie comme les aliments, les médicaments et des produits essentiels pour l’industrie.</a:t>
            </a:r>
          </a:p>
          <a:p>
            <a:pPr indent="228600" algn="just" defTabSz="449263" hangingPunct="0">
              <a:lnSpc>
                <a:spcPct val="110000"/>
              </a:lnSpc>
              <a:spcBef>
                <a:spcPts val="500"/>
              </a:spcBef>
              <a:buSzPct val="136000"/>
              <a:buFont typeface="Symbol" pitchFamily="18" charset="2"/>
              <a:buChar char="·"/>
            </a:pPr>
            <a:r>
              <a:rPr lang="fr-FR" sz="1400" b="0" dirty="0">
                <a:solidFill>
                  <a:srgbClr val="FFFFFF"/>
                </a:solidFill>
              </a:rPr>
              <a:t>L’agression économique a encouragé la fuite de capitaux. </a:t>
            </a:r>
          </a:p>
          <a:p>
            <a:pPr indent="228600" algn="just" defTabSz="449263" hangingPunct="0">
              <a:lnSpc>
                <a:spcPct val="110000"/>
              </a:lnSpc>
              <a:spcBef>
                <a:spcPts val="500"/>
              </a:spcBef>
              <a:buSzPct val="136000"/>
              <a:buFont typeface="Symbol" pitchFamily="18" charset="2"/>
              <a:buChar char="·"/>
            </a:pPr>
            <a:r>
              <a:rPr lang="fr-FR" sz="1400" b="0" dirty="0">
                <a:solidFill>
                  <a:srgbClr val="FFFFFF"/>
                </a:solidFill>
              </a:rPr>
              <a:t> Le refus de crédit, le blocus financier et l’augmentation du coût du crédit international a entraîné des pertes financières colossales pour la République bolivarienne du Venezuela. .</a:t>
            </a:r>
          </a:p>
        </p:txBody>
      </p:sp>
      <p:sp>
        <p:nvSpPr>
          <p:cNvPr id="20489" name="Efectos del bloqueo económico…"/>
          <p:cNvSpPr txBox="1">
            <a:spLocks noChangeArrowheads="1"/>
          </p:cNvSpPr>
          <p:nvPr/>
        </p:nvSpPr>
        <p:spPr bwMode="auto">
          <a:xfrm>
            <a:off x="7639050" y="2128838"/>
            <a:ext cx="4608513" cy="1416050"/>
          </a:xfrm>
          <a:prstGeom prst="rect">
            <a:avLst/>
          </a:prstGeom>
          <a:noFill/>
          <a:ln w="12700">
            <a:noFill/>
            <a:miter lim="400000"/>
            <a:headEnd/>
            <a:tailEnd/>
          </a:ln>
        </p:spPr>
        <p:txBody>
          <a:bodyPr lIns="50800" tIns="50800" rIns="50800" bIns="50800" anchor="ctr">
            <a:spAutoFit/>
          </a:bodyPr>
          <a:lstStyle/>
          <a:p>
            <a:pPr defTabSz="449263" hangingPunct="0">
              <a:lnSpc>
                <a:spcPct val="90000"/>
              </a:lnSpc>
            </a:pPr>
            <a:r>
              <a:rPr lang="fr-FR" sz="3200">
                <a:solidFill>
                  <a:srgbClr val="FFFFFF"/>
                </a:solidFill>
              </a:rPr>
              <a:t>Effets du blocus économique et financier </a:t>
            </a:r>
          </a:p>
        </p:txBody>
      </p:sp>
      <p:grpSp>
        <p:nvGrpSpPr>
          <p:cNvPr id="20490" name="Grupo"/>
          <p:cNvGrpSpPr>
            <a:grpSpLocks/>
          </p:cNvGrpSpPr>
          <p:nvPr/>
        </p:nvGrpSpPr>
        <p:grpSpPr bwMode="auto">
          <a:xfrm>
            <a:off x="7264400" y="1820863"/>
            <a:ext cx="1374775" cy="1260475"/>
            <a:chOff x="0" y="0"/>
            <a:chExt cx="1374920" cy="1260652"/>
          </a:xfrm>
        </p:grpSpPr>
        <p:sp>
          <p:nvSpPr>
            <p:cNvPr id="192" name="Línea"/>
            <p:cNvSpPr/>
            <p:nvPr/>
          </p:nvSpPr>
          <p:spPr>
            <a:xfrm flipH="1" flipV="1">
              <a:off x="0" y="1587"/>
              <a:ext cx="1374920" cy="0"/>
            </a:xfrm>
            <a:prstGeom prst="line">
              <a:avLst/>
            </a:prstGeom>
            <a:noFill/>
            <a:ln w="12700" cap="flat">
              <a:solidFill>
                <a:srgbClr val="FFFFFF"/>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193" name="Línea"/>
            <p:cNvSpPr/>
            <p:nvPr/>
          </p:nvSpPr>
          <p:spPr>
            <a:xfrm>
              <a:off x="0" y="0"/>
              <a:ext cx="0" cy="1260652"/>
            </a:xfrm>
            <a:prstGeom prst="line">
              <a:avLst/>
            </a:prstGeom>
            <a:noFill/>
            <a:ln w="12700" cap="flat">
              <a:solidFill>
                <a:srgbClr val="FFFFFF"/>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96" name="Pérdidas globales para la  economía…"/>
          <p:cNvSpPr txBox="1"/>
          <p:nvPr/>
        </p:nvSpPr>
        <p:spPr>
          <a:xfrm>
            <a:off x="1579563" y="3727450"/>
            <a:ext cx="4725987" cy="1936750"/>
          </a:xfrm>
          <a:prstGeom prst="rect">
            <a:avLst/>
          </a:prstGeom>
          <a:solidFill>
            <a:srgbClr val="D6D6D6"/>
          </a:solidFill>
          <a:ln w="12700">
            <a:miter lim="400000"/>
          </a:ln>
          <a:effectLst>
            <a:outerShdw blurRad="63500" dist="25400" dir="5400000" rotWithShape="0">
              <a:srgbClr val="000000">
                <a:alpha val="50000"/>
              </a:srgbClr>
            </a:outerShdw>
          </a:effectLst>
          <a:extLst>
            <a:ext uri="{C572A759-6A51-4108-AA02-DFA0A04FC94B}"/>
          </a:extLst>
        </p:spPr>
        <p:txBody>
          <a:bodyPr lIns="127000" tIns="127000" rIns="127000" bIns="127000" anchor="ctr">
            <a:spAutoFit/>
          </a:bodyPr>
          <a:lstStyle/>
          <a:p>
            <a:pPr algn="ctr" defTabSz="449263" hangingPunct="0">
              <a:lnSpc>
                <a:spcPct val="90000"/>
              </a:lnSpc>
            </a:pPr>
            <a:r>
              <a:rPr lang="fr-FR" sz="2800" b="0"/>
              <a:t>Pertes globales pour l’économie  </a:t>
            </a:r>
          </a:p>
          <a:p>
            <a:pPr algn="ctr" defTabSz="449263" hangingPunct="0">
              <a:lnSpc>
                <a:spcPct val="90000"/>
              </a:lnSpc>
            </a:pPr>
            <a:r>
              <a:rPr lang="fr-FR" sz="2000" b="0"/>
              <a:t>Août 2017- Décembre 2018</a:t>
            </a:r>
          </a:p>
          <a:p>
            <a:pPr algn="ctr" defTabSz="449263" hangingPunct="0"/>
            <a:r>
              <a:rPr lang="fr-FR" sz="4200"/>
              <a:t>23.238 MM $</a:t>
            </a:r>
          </a:p>
        </p:txBody>
      </p:sp>
      <p:sp>
        <p:nvSpPr>
          <p:cNvPr id="21507" name="Impactos del bloqueo contra Venezuela"/>
          <p:cNvSpPr txBox="1">
            <a:spLocks noChangeArrowheads="1"/>
          </p:cNvSpPr>
          <p:nvPr/>
        </p:nvSpPr>
        <p:spPr bwMode="auto">
          <a:xfrm>
            <a:off x="1579563" y="1238250"/>
            <a:ext cx="4814887" cy="1997075"/>
          </a:xfrm>
          <a:prstGeom prst="rect">
            <a:avLst/>
          </a:prstGeom>
          <a:noFill/>
          <a:ln w="12700">
            <a:noFill/>
            <a:miter lim="400000"/>
            <a:headEnd/>
            <a:tailEnd/>
          </a:ln>
        </p:spPr>
        <p:txBody>
          <a:bodyPr lIns="50800" tIns="50800" rIns="50800" bIns="50800" anchor="ctr">
            <a:spAutoFit/>
          </a:bodyPr>
          <a:lstStyle/>
          <a:p>
            <a:pPr defTabSz="449263" hangingPunct="0">
              <a:lnSpc>
                <a:spcPct val="90000"/>
              </a:lnSpc>
            </a:pPr>
            <a:r>
              <a:rPr lang="fr-FR" sz="4600"/>
              <a:t>Impact du blocus contre le Venezuela</a:t>
            </a:r>
          </a:p>
        </p:txBody>
      </p:sp>
      <p:sp>
        <p:nvSpPr>
          <p:cNvPr id="198" name="Valor de activos congelados en EEUU…"/>
          <p:cNvSpPr txBox="1"/>
          <p:nvPr/>
        </p:nvSpPr>
        <p:spPr>
          <a:xfrm>
            <a:off x="1579563" y="6248400"/>
            <a:ext cx="4725987" cy="1598613"/>
          </a:xfrm>
          <a:prstGeom prst="rect">
            <a:avLst/>
          </a:prstGeom>
          <a:solidFill>
            <a:srgbClr val="D6D6D6"/>
          </a:solidFill>
          <a:ln w="12700">
            <a:miter lim="400000"/>
          </a:ln>
          <a:effectLst>
            <a:outerShdw blurRad="63500" dist="25400" dir="5400000" rotWithShape="0">
              <a:srgbClr val="000000">
                <a:alpha val="50000"/>
              </a:srgbClr>
            </a:outerShdw>
          </a:effectLst>
          <a:extLst>
            <a:ext uri="{C572A759-6A51-4108-AA02-DFA0A04FC94B}"/>
          </a:extLst>
        </p:spPr>
        <p:txBody>
          <a:bodyPr lIns="127000" tIns="127000" rIns="127000" bIns="127000" anchor="ctr">
            <a:spAutoFit/>
          </a:bodyPr>
          <a:lstStyle/>
          <a:p>
            <a:pPr algn="ctr" defTabSz="449263" hangingPunct="0">
              <a:lnSpc>
                <a:spcPct val="90000"/>
              </a:lnSpc>
            </a:pPr>
            <a:r>
              <a:rPr lang="fr-FR" sz="2800" b="0"/>
              <a:t>Valeur des actifs gèles aux Etats-Unis</a:t>
            </a:r>
          </a:p>
          <a:p>
            <a:pPr algn="ctr" defTabSz="449263" hangingPunct="0">
              <a:lnSpc>
                <a:spcPct val="90000"/>
              </a:lnSpc>
            </a:pPr>
            <a:r>
              <a:rPr lang="fr-FR" sz="4200"/>
              <a:t>30.000 MM $</a:t>
            </a:r>
          </a:p>
        </p:txBody>
      </p:sp>
      <p:sp>
        <p:nvSpPr>
          <p:cNvPr id="199" name="Rectángulo"/>
          <p:cNvSpPr/>
          <p:nvPr/>
        </p:nvSpPr>
        <p:spPr>
          <a:xfrm>
            <a:off x="-15875" y="-50800"/>
            <a:ext cx="517525" cy="2319338"/>
          </a:xfrm>
          <a:prstGeom prst="rect">
            <a:avLst/>
          </a:prstGeom>
          <a:solidFill>
            <a:schemeClr val="accent5"/>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00" name="Rectángulo"/>
          <p:cNvSpPr/>
          <p:nvPr/>
        </p:nvSpPr>
        <p:spPr>
          <a:xfrm>
            <a:off x="-15875" y="876300"/>
            <a:ext cx="517525" cy="8878888"/>
          </a:xfrm>
          <a:prstGeom prst="rect">
            <a:avLst/>
          </a:prstGeom>
          <a:blipFill>
            <a:blip r:embed="rId3"/>
          </a:blip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pic>
        <p:nvPicPr>
          <p:cNvPr id="21511" name="petroleros.jpg" descr="petroleros.jpg"/>
          <p:cNvPicPr>
            <a:picLocks noChangeAspect="1"/>
          </p:cNvPicPr>
          <p:nvPr/>
        </p:nvPicPr>
        <p:blipFill>
          <a:blip r:embed="rId4"/>
          <a:srcRect l="65268" t="9247" b="15662"/>
          <a:stretch>
            <a:fillRect/>
          </a:stretch>
        </p:blipFill>
        <p:spPr bwMode="auto">
          <a:xfrm>
            <a:off x="7383463" y="2032000"/>
            <a:ext cx="4559300" cy="6567488"/>
          </a:xfrm>
          <a:prstGeom prst="rect">
            <a:avLst/>
          </a:prstGeom>
          <a:noFill/>
          <a:ln w="12700">
            <a:noFill/>
            <a:miter lim="400000"/>
            <a:headEnd/>
            <a:tailEnd/>
          </a:ln>
        </p:spPr>
      </p:pic>
      <p:grpSp>
        <p:nvGrpSpPr>
          <p:cNvPr id="21512" name="Grupo"/>
          <p:cNvGrpSpPr>
            <a:grpSpLocks/>
          </p:cNvGrpSpPr>
          <p:nvPr/>
        </p:nvGrpSpPr>
        <p:grpSpPr bwMode="auto">
          <a:xfrm>
            <a:off x="3011488" y="895350"/>
            <a:ext cx="4814887" cy="876300"/>
            <a:chOff x="0" y="0"/>
            <a:chExt cx="4814898" cy="875613"/>
          </a:xfrm>
        </p:grpSpPr>
        <p:sp>
          <p:nvSpPr>
            <p:cNvPr id="202" name="Línea"/>
            <p:cNvSpPr/>
            <p:nvPr/>
          </p:nvSpPr>
          <p:spPr>
            <a:xfrm>
              <a:off x="0" y="1587"/>
              <a:ext cx="4814898" cy="0"/>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03" name="Línea"/>
            <p:cNvSpPr/>
            <p:nvPr/>
          </p:nvSpPr>
          <p:spPr>
            <a:xfrm flipH="1">
              <a:off x="4814898" y="0"/>
              <a:ext cx="0" cy="875613"/>
            </a:xfrm>
            <a:prstGeom prst="line">
              <a:avLst/>
            </a:prstGeom>
            <a:noFill/>
            <a:ln w="12700" cap="flat">
              <a:solidFill>
                <a:srgbClr val="000000"/>
              </a:solidFill>
              <a:prstDash val="solid"/>
              <a:miter lim="400000"/>
            </a:ln>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6" name="Óvalo"/>
          <p:cNvSpPr/>
          <p:nvPr/>
        </p:nvSpPr>
        <p:spPr>
          <a:xfrm>
            <a:off x="-919163" y="2365375"/>
            <a:ext cx="14843126" cy="12109450"/>
          </a:xfrm>
          <a:prstGeom prst="ellipse">
            <a:avLst/>
          </a:prstGeom>
          <a:solidFill>
            <a:srgbClr val="D6D5D5">
              <a:alpha val="79542"/>
            </a:srgb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07" name="Monedas"/>
          <p:cNvSpPr/>
          <p:nvPr/>
        </p:nvSpPr>
        <p:spPr>
          <a:xfrm>
            <a:off x="944563" y="804863"/>
            <a:ext cx="1023937" cy="1027112"/>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gradFill>
            <a:gsLst>
              <a:gs pos="0">
                <a:schemeClr val="accent5">
                  <a:hueOff val="-152896"/>
                  <a:lumOff val="12368"/>
                </a:schemeClr>
              </a:gs>
              <a:gs pos="100000">
                <a:schemeClr val="accent5">
                  <a:hueOff val="-82419"/>
                  <a:satOff val="-9513"/>
                  <a:lumOff val="-16343"/>
                </a:schemeClr>
              </a:gs>
            </a:gsLst>
            <a:lin ang="5400000"/>
          </a:gradFill>
          <a:ln w="12700">
            <a:miter lim="400000"/>
          </a:ln>
          <a:effectLst>
            <a:outerShdw blurRad="635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08" name="1.200"/>
          <p:cNvSpPr/>
          <p:nvPr/>
        </p:nvSpPr>
        <p:spPr>
          <a:xfrm>
            <a:off x="1098550" y="4721225"/>
            <a:ext cx="1966913" cy="1966913"/>
          </a:xfrm>
          <a:prstGeom prst="ellipse">
            <a:avLst/>
          </a:prstGeom>
          <a:blipFill>
            <a:blip r:embed="rId2"/>
          </a:blipFill>
          <a:ln w="63500">
            <a:solidFill>
              <a:schemeClr val="accent1">
                <a:hueOff val="114395"/>
                <a:lumOff val="-24975"/>
              </a:schemeClr>
            </a:solidFill>
            <a:miter lim="400000"/>
          </a:ln>
          <a:effectLst>
            <a:outerShdw blurRad="63500" dist="25400" dir="5400000" rotWithShape="0">
              <a:srgbClr val="000000">
                <a:alpha val="50000"/>
              </a:srgbClr>
            </a:outerShdw>
          </a:effectLst>
          <a:extLst>
            <a:ext uri="{C572A759-6A51-4108-AA02-DFA0A04FC94B}"/>
          </a:extLst>
        </p:spPr>
        <p:txBody>
          <a:bodyPr lIns="50800" tIns="50800" rIns="50800" bIns="50800" anchor="ctr"/>
          <a:lstStyle>
            <a:lvl1pPr>
              <a:defRPr sz="4400">
                <a:solidFill>
                  <a:srgbClr val="FFFFFF"/>
                </a:solidFill>
              </a:defRPr>
            </a:lvl1pPr>
          </a:lstStyle>
          <a:p>
            <a:pPr algn="ctr" fontAlgn="auto" hangingPunct="0">
              <a:spcBef>
                <a:spcPts val="0"/>
              </a:spcBef>
              <a:spcAft>
                <a:spcPts val="0"/>
              </a:spcAft>
              <a:defRPr/>
            </a:pPr>
            <a:r>
              <a:rPr kern="0"/>
              <a:t>1.200</a:t>
            </a:r>
          </a:p>
        </p:txBody>
      </p:sp>
      <p:sp>
        <p:nvSpPr>
          <p:cNvPr id="209" name="1.100"/>
          <p:cNvSpPr/>
          <p:nvPr/>
        </p:nvSpPr>
        <p:spPr>
          <a:xfrm>
            <a:off x="3074988" y="2422525"/>
            <a:ext cx="2127250" cy="2127250"/>
          </a:xfrm>
          <a:prstGeom prst="ellipse">
            <a:avLst/>
          </a:prstGeom>
          <a:solidFill>
            <a:schemeClr val="accent1">
              <a:hueOff val="114395"/>
              <a:lumOff val="-24975"/>
            </a:schemeClr>
          </a:solidFill>
          <a:ln w="63500">
            <a:solidFill>
              <a:schemeClr val="accent1">
                <a:lumOff val="16847"/>
              </a:schemeClr>
            </a:solidFill>
            <a:miter lim="400000"/>
          </a:ln>
          <a:extLst>
            <a:ext uri="{C572A759-6A51-4108-AA02-DFA0A04FC94B}"/>
          </a:extLst>
        </p:spPr>
        <p:txBody>
          <a:bodyPr lIns="50800" tIns="50800" rIns="50800" bIns="50800" anchor="ctr"/>
          <a:lstStyle>
            <a:lvl1pPr>
              <a:defRPr sz="4700">
                <a:solidFill>
                  <a:srgbClr val="FFFFFF"/>
                </a:solidFill>
              </a:defRPr>
            </a:lvl1pPr>
          </a:lstStyle>
          <a:p>
            <a:pPr algn="ctr" fontAlgn="auto" hangingPunct="0">
              <a:spcBef>
                <a:spcPts val="0"/>
              </a:spcBef>
              <a:spcAft>
                <a:spcPts val="0"/>
              </a:spcAft>
              <a:defRPr/>
            </a:pPr>
            <a:r>
              <a:rPr kern="0"/>
              <a:t>1.100</a:t>
            </a:r>
          </a:p>
        </p:txBody>
      </p:sp>
      <p:sp>
        <p:nvSpPr>
          <p:cNvPr id="210" name="1.300"/>
          <p:cNvSpPr/>
          <p:nvPr/>
        </p:nvSpPr>
        <p:spPr>
          <a:xfrm>
            <a:off x="4813300" y="4772025"/>
            <a:ext cx="2005013" cy="1966913"/>
          </a:xfrm>
          <a:prstGeom prst="ellipse">
            <a:avLst/>
          </a:prstGeom>
          <a:blipFill>
            <a:blip r:embed="rId2"/>
          </a:blipFill>
          <a:ln w="63500">
            <a:solidFill>
              <a:schemeClr val="accent1">
                <a:hueOff val="114395"/>
                <a:lumOff val="-24975"/>
              </a:schemeClr>
            </a:solidFill>
            <a:miter lim="400000"/>
          </a:ln>
          <a:effectLst>
            <a:outerShdw blurRad="63500" dist="25400" dir="5400000" rotWithShape="0">
              <a:srgbClr val="000000">
                <a:alpha val="50000"/>
              </a:srgbClr>
            </a:outerShdw>
          </a:effectLst>
          <a:extLst>
            <a:ext uri="{C572A759-6A51-4108-AA02-DFA0A04FC94B}"/>
          </a:extLst>
        </p:spPr>
        <p:txBody>
          <a:bodyPr lIns="50800" tIns="50800" rIns="50800" bIns="50800" anchor="ctr"/>
          <a:lstStyle>
            <a:lvl1pPr>
              <a:defRPr sz="4800">
                <a:solidFill>
                  <a:srgbClr val="FFFFFF"/>
                </a:solidFill>
              </a:defRPr>
            </a:lvl1pPr>
          </a:lstStyle>
          <a:p>
            <a:pPr algn="ctr" fontAlgn="auto" hangingPunct="0">
              <a:spcBef>
                <a:spcPts val="0"/>
              </a:spcBef>
              <a:spcAft>
                <a:spcPts val="0"/>
              </a:spcAft>
              <a:defRPr/>
            </a:pPr>
            <a:r>
              <a:rPr kern="0"/>
              <a:t>1.300</a:t>
            </a:r>
          </a:p>
        </p:txBody>
      </p:sp>
      <p:sp>
        <p:nvSpPr>
          <p:cNvPr id="211" name="631"/>
          <p:cNvSpPr/>
          <p:nvPr/>
        </p:nvSpPr>
        <p:spPr>
          <a:xfrm>
            <a:off x="8566150" y="4772025"/>
            <a:ext cx="1966913" cy="1966913"/>
          </a:xfrm>
          <a:prstGeom prst="ellipse">
            <a:avLst/>
          </a:prstGeom>
          <a:blipFill>
            <a:blip r:embed="rId2"/>
          </a:blipFill>
          <a:ln w="63500">
            <a:solidFill>
              <a:schemeClr val="accent1">
                <a:hueOff val="114395"/>
                <a:lumOff val="-24975"/>
              </a:schemeClr>
            </a:solidFill>
            <a:miter lim="400000"/>
          </a:ln>
          <a:effectLst>
            <a:outerShdw blurRad="63500" dist="25400" dir="5400000" rotWithShape="0">
              <a:srgbClr val="000000">
                <a:alpha val="50000"/>
              </a:srgbClr>
            </a:outerShdw>
          </a:effectLst>
          <a:extLst>
            <a:ext uri="{C572A759-6A51-4108-AA02-DFA0A04FC94B}"/>
          </a:extLst>
        </p:spPr>
        <p:txBody>
          <a:bodyPr lIns="50800" tIns="50800" rIns="50800" bIns="50800" anchor="ctr"/>
          <a:lstStyle>
            <a:lvl1pPr>
              <a:defRPr sz="4800">
                <a:solidFill>
                  <a:srgbClr val="FFFFFF"/>
                </a:solidFill>
              </a:defRPr>
            </a:lvl1pPr>
          </a:lstStyle>
          <a:p>
            <a:pPr algn="ctr" fontAlgn="auto" hangingPunct="0">
              <a:spcBef>
                <a:spcPts val="0"/>
              </a:spcBef>
              <a:spcAft>
                <a:spcPts val="0"/>
              </a:spcAft>
              <a:defRPr/>
            </a:pPr>
            <a:r>
              <a:rPr kern="0"/>
              <a:t>631</a:t>
            </a:r>
          </a:p>
        </p:txBody>
      </p:sp>
      <p:sp>
        <p:nvSpPr>
          <p:cNvPr id="212" name="476"/>
          <p:cNvSpPr/>
          <p:nvPr/>
        </p:nvSpPr>
        <p:spPr>
          <a:xfrm>
            <a:off x="1060450" y="7223125"/>
            <a:ext cx="1966913" cy="1966913"/>
          </a:xfrm>
          <a:prstGeom prst="ellipse">
            <a:avLst/>
          </a:prstGeom>
          <a:solidFill>
            <a:schemeClr val="accent1">
              <a:hueOff val="114395"/>
              <a:lumOff val="-24975"/>
            </a:schemeClr>
          </a:solidFill>
          <a:ln w="63500">
            <a:solidFill>
              <a:schemeClr val="accent1">
                <a:lumOff val="16847"/>
              </a:schemeClr>
            </a:solidFill>
            <a:miter lim="400000"/>
          </a:ln>
          <a:effectLst>
            <a:outerShdw blurRad="63500" dist="25400" dir="5400000" rotWithShape="0">
              <a:srgbClr val="000000">
                <a:alpha val="50000"/>
              </a:srgbClr>
            </a:outerShdw>
          </a:effectLst>
          <a:extLst>
            <a:ext uri="{C572A759-6A51-4108-AA02-DFA0A04FC94B}"/>
          </a:extLst>
        </p:spPr>
        <p:txBody>
          <a:bodyPr lIns="50800" tIns="50800" rIns="50800" bIns="50800" anchor="ctr"/>
          <a:lstStyle>
            <a:lvl1pPr>
              <a:defRPr sz="4800">
                <a:solidFill>
                  <a:srgbClr val="FFFFFF"/>
                </a:solidFill>
              </a:defRPr>
            </a:lvl1pPr>
          </a:lstStyle>
          <a:p>
            <a:pPr algn="ctr" fontAlgn="auto" hangingPunct="0">
              <a:spcBef>
                <a:spcPts val="0"/>
              </a:spcBef>
              <a:spcAft>
                <a:spcPts val="0"/>
              </a:spcAft>
              <a:defRPr/>
            </a:pPr>
            <a:r>
              <a:rPr kern="0"/>
              <a:t>476</a:t>
            </a:r>
          </a:p>
        </p:txBody>
      </p:sp>
      <p:sp>
        <p:nvSpPr>
          <p:cNvPr id="213" name="150"/>
          <p:cNvSpPr/>
          <p:nvPr/>
        </p:nvSpPr>
        <p:spPr>
          <a:xfrm>
            <a:off x="4832350" y="7223125"/>
            <a:ext cx="1966913" cy="1966913"/>
          </a:xfrm>
          <a:prstGeom prst="ellipse">
            <a:avLst/>
          </a:prstGeom>
          <a:solidFill>
            <a:schemeClr val="accent1">
              <a:hueOff val="114395"/>
              <a:lumOff val="-24975"/>
            </a:schemeClr>
          </a:solidFill>
          <a:ln w="63500">
            <a:solidFill>
              <a:schemeClr val="accent1">
                <a:lumOff val="16847"/>
              </a:schemeClr>
            </a:solidFill>
            <a:miter lim="400000"/>
          </a:ln>
          <a:effectLst>
            <a:outerShdw blurRad="63500" dist="25400" dir="5400000" rotWithShape="0">
              <a:srgbClr val="000000">
                <a:alpha val="50000"/>
              </a:srgbClr>
            </a:outerShdw>
          </a:effectLst>
          <a:extLst>
            <a:ext uri="{C572A759-6A51-4108-AA02-DFA0A04FC94B}"/>
          </a:extLst>
        </p:spPr>
        <p:txBody>
          <a:bodyPr lIns="50800" tIns="50800" rIns="50800" bIns="50800" anchor="ctr"/>
          <a:lstStyle>
            <a:lvl1pPr>
              <a:defRPr sz="4800">
                <a:solidFill>
                  <a:srgbClr val="FFFFFF"/>
                </a:solidFill>
              </a:defRPr>
            </a:lvl1pPr>
          </a:lstStyle>
          <a:p>
            <a:pPr algn="ctr" fontAlgn="auto" hangingPunct="0">
              <a:spcBef>
                <a:spcPts val="0"/>
              </a:spcBef>
              <a:spcAft>
                <a:spcPts val="0"/>
              </a:spcAft>
              <a:defRPr/>
            </a:pPr>
            <a:r>
              <a:rPr kern="0"/>
              <a:t>150</a:t>
            </a:r>
          </a:p>
        </p:txBody>
      </p:sp>
      <p:sp>
        <p:nvSpPr>
          <p:cNvPr id="22538" name="Monto retenido por Euroclear"/>
          <p:cNvSpPr txBox="1">
            <a:spLocks noChangeArrowheads="1"/>
          </p:cNvSpPr>
          <p:nvPr/>
        </p:nvSpPr>
        <p:spPr bwMode="auto">
          <a:xfrm>
            <a:off x="3046413" y="5381625"/>
            <a:ext cx="1774825" cy="650875"/>
          </a:xfrm>
          <a:prstGeom prst="rect">
            <a:avLst/>
          </a:prstGeom>
          <a:noFill/>
          <a:ln w="12700">
            <a:noFill/>
            <a:miter lim="400000"/>
            <a:headEnd/>
            <a:tailEnd/>
          </a:ln>
        </p:spPr>
        <p:txBody>
          <a:bodyPr lIns="50800" tIns="50800" rIns="50800" bIns="50800" anchor="ctr">
            <a:spAutoFit/>
          </a:bodyPr>
          <a:lstStyle/>
          <a:p>
            <a:pPr defTabSz="449263" hangingPunct="0"/>
            <a:r>
              <a:rPr lang="fr-FR" sz="1800">
                <a:solidFill>
                  <a:srgbClr val="5E5E5E"/>
                </a:solidFill>
              </a:rPr>
              <a:t>Montant retenu par  Euroclear</a:t>
            </a:r>
            <a:endParaRPr lang="fr-FR" sz="1800" b="0">
              <a:solidFill>
                <a:srgbClr val="5E5E5E"/>
              </a:solidFill>
              <a:latin typeface="Times New Roman" pitchFamily="18" charset="0"/>
              <a:cs typeface="Times New Roman" pitchFamily="18" charset="0"/>
              <a:sym typeface="Times New Roman" pitchFamily="18" charset="0"/>
            </a:endParaRPr>
          </a:p>
        </p:txBody>
      </p:sp>
      <p:sp>
        <p:nvSpPr>
          <p:cNvPr id="22539" name="Pérdidas financieras directas"/>
          <p:cNvSpPr txBox="1">
            <a:spLocks noChangeArrowheads="1"/>
          </p:cNvSpPr>
          <p:nvPr/>
        </p:nvSpPr>
        <p:spPr bwMode="auto">
          <a:xfrm>
            <a:off x="5394325" y="2960688"/>
            <a:ext cx="2733675" cy="758825"/>
          </a:xfrm>
          <a:prstGeom prst="rect">
            <a:avLst/>
          </a:prstGeom>
          <a:noFill/>
          <a:ln w="12700">
            <a:noFill/>
            <a:miter lim="400000"/>
            <a:headEnd/>
            <a:tailEnd/>
          </a:ln>
        </p:spPr>
        <p:txBody>
          <a:bodyPr lIns="50800" tIns="50800" rIns="50800" bIns="50800" anchor="ctr">
            <a:spAutoFit/>
          </a:bodyPr>
          <a:lstStyle/>
          <a:p>
            <a:pPr defTabSz="449263" hangingPunct="0">
              <a:lnSpc>
                <a:spcPct val="90000"/>
              </a:lnSpc>
            </a:pPr>
            <a:r>
              <a:rPr lang="fr-FR"/>
              <a:t>Pertes financières directes</a:t>
            </a:r>
          </a:p>
        </p:txBody>
      </p:sp>
      <p:sp>
        <p:nvSpPr>
          <p:cNvPr id="22540" name="Monto en oro en el Banco de Inglaterra"/>
          <p:cNvSpPr txBox="1">
            <a:spLocks noChangeArrowheads="1"/>
          </p:cNvSpPr>
          <p:nvPr/>
        </p:nvSpPr>
        <p:spPr bwMode="auto">
          <a:xfrm>
            <a:off x="6964363" y="5156200"/>
            <a:ext cx="1592262" cy="1200150"/>
          </a:xfrm>
          <a:prstGeom prst="rect">
            <a:avLst/>
          </a:prstGeom>
          <a:noFill/>
          <a:ln w="12700">
            <a:noFill/>
            <a:miter lim="400000"/>
            <a:headEnd/>
            <a:tailEnd/>
          </a:ln>
        </p:spPr>
        <p:txBody>
          <a:bodyPr lIns="50800" tIns="50800" rIns="50800" bIns="50800" anchor="ctr">
            <a:spAutoFit/>
          </a:bodyPr>
          <a:lstStyle/>
          <a:p>
            <a:pPr defTabSz="449263" hangingPunct="0"/>
            <a:r>
              <a:rPr lang="fr-FR" sz="1800">
                <a:solidFill>
                  <a:srgbClr val="5E5E5E"/>
                </a:solidFill>
              </a:rPr>
              <a:t>Montant en or dans la Banque d’Angleterre </a:t>
            </a:r>
          </a:p>
        </p:txBody>
      </p:sp>
      <p:sp>
        <p:nvSpPr>
          <p:cNvPr id="22541" name="Pérdidas financieras indirectas en títulos de deuda soberana"/>
          <p:cNvSpPr txBox="1">
            <a:spLocks noChangeArrowheads="1"/>
          </p:cNvSpPr>
          <p:nvPr/>
        </p:nvSpPr>
        <p:spPr bwMode="auto">
          <a:xfrm>
            <a:off x="10620375" y="5183188"/>
            <a:ext cx="1890713" cy="1474787"/>
          </a:xfrm>
          <a:prstGeom prst="rect">
            <a:avLst/>
          </a:prstGeom>
          <a:noFill/>
          <a:ln w="12700">
            <a:noFill/>
            <a:miter lim="400000"/>
            <a:headEnd/>
            <a:tailEnd/>
          </a:ln>
        </p:spPr>
        <p:txBody>
          <a:bodyPr lIns="50800" tIns="50800" rIns="50800" bIns="50800" anchor="ctr">
            <a:spAutoFit/>
          </a:bodyPr>
          <a:lstStyle/>
          <a:p>
            <a:pPr defTabSz="449263" hangingPunct="0"/>
            <a:r>
              <a:rPr lang="fr-FR" sz="1800" dirty="0">
                <a:solidFill>
                  <a:srgbClr val="5E5E5E"/>
                </a:solidFill>
              </a:rPr>
              <a:t>Pertes financières indirectes en titres de la dette souveraine </a:t>
            </a:r>
            <a:endParaRPr lang="fr-FR" sz="1800" b="0" dirty="0">
              <a:solidFill>
                <a:srgbClr val="5E5E5E"/>
              </a:solidFill>
              <a:latin typeface="Times New Roman" pitchFamily="18" charset="0"/>
              <a:cs typeface="Times New Roman" pitchFamily="18" charset="0"/>
              <a:sym typeface="Times New Roman" pitchFamily="18" charset="0"/>
            </a:endParaRPr>
          </a:p>
        </p:txBody>
      </p:sp>
      <p:sp>
        <p:nvSpPr>
          <p:cNvPr id="22542" name="Aumento de costos en importación de alimentos"/>
          <p:cNvSpPr txBox="1">
            <a:spLocks noChangeArrowheads="1"/>
          </p:cNvSpPr>
          <p:nvPr/>
        </p:nvSpPr>
        <p:spPr bwMode="auto">
          <a:xfrm>
            <a:off x="3105150" y="7772400"/>
            <a:ext cx="1890713" cy="1200150"/>
          </a:xfrm>
          <a:prstGeom prst="rect">
            <a:avLst/>
          </a:prstGeom>
          <a:noFill/>
          <a:ln w="12700">
            <a:noFill/>
            <a:miter lim="400000"/>
            <a:headEnd/>
            <a:tailEnd/>
          </a:ln>
        </p:spPr>
        <p:txBody>
          <a:bodyPr lIns="50800" tIns="50800" rIns="50800" bIns="50800" anchor="ctr">
            <a:spAutoFit/>
          </a:bodyPr>
          <a:lstStyle/>
          <a:p>
            <a:pPr defTabSz="449263" hangingPunct="0"/>
            <a:r>
              <a:rPr lang="fr-FR" sz="1800" dirty="0">
                <a:solidFill>
                  <a:srgbClr val="5E5E5E"/>
                </a:solidFill>
              </a:rPr>
              <a:t>Augmentation des coûts d’importation d’aliments </a:t>
            </a:r>
            <a:endParaRPr lang="fr-FR" sz="1800" b="0" dirty="0">
              <a:solidFill>
                <a:srgbClr val="5E5E5E"/>
              </a:solidFill>
              <a:latin typeface="Times New Roman" pitchFamily="18" charset="0"/>
              <a:cs typeface="Times New Roman" pitchFamily="18" charset="0"/>
              <a:sym typeface="Times New Roman" pitchFamily="18" charset="0"/>
            </a:endParaRPr>
          </a:p>
        </p:txBody>
      </p:sp>
      <p:sp>
        <p:nvSpPr>
          <p:cNvPr id="22543" name="Monto afectado por bloqueo de cuentas"/>
          <p:cNvSpPr txBox="1">
            <a:spLocks noChangeArrowheads="1"/>
          </p:cNvSpPr>
          <p:nvPr/>
        </p:nvSpPr>
        <p:spPr bwMode="auto">
          <a:xfrm>
            <a:off x="7000875" y="7918211"/>
            <a:ext cx="2381845" cy="933589"/>
          </a:xfrm>
          <a:prstGeom prst="rect">
            <a:avLst/>
          </a:prstGeom>
          <a:noFill/>
          <a:ln w="12700">
            <a:noFill/>
            <a:miter lim="400000"/>
            <a:headEnd/>
            <a:tailEnd/>
          </a:ln>
        </p:spPr>
        <p:txBody>
          <a:bodyPr wrap="square" lIns="50800" tIns="50800" rIns="50800" bIns="50800" anchor="ctr">
            <a:spAutoFit/>
          </a:bodyPr>
          <a:lstStyle/>
          <a:p>
            <a:pPr defTabSz="449263" hangingPunct="0"/>
            <a:r>
              <a:rPr lang="fr-FR" sz="1800" dirty="0">
                <a:solidFill>
                  <a:srgbClr val="5E5E5E"/>
                </a:solidFill>
              </a:rPr>
              <a:t>Montant  concerné par le blocus de comptes</a:t>
            </a:r>
            <a:endParaRPr lang="fr-FR" sz="1800" b="0" dirty="0">
              <a:solidFill>
                <a:srgbClr val="5E5E5E"/>
              </a:solidFill>
              <a:latin typeface="Times New Roman" pitchFamily="18" charset="0"/>
              <a:cs typeface="Times New Roman" pitchFamily="18" charset="0"/>
              <a:sym typeface="Times New Roman" pitchFamily="18" charset="0"/>
            </a:endParaRPr>
          </a:p>
        </p:txBody>
      </p:sp>
      <p:sp>
        <p:nvSpPr>
          <p:cNvPr id="220" name="Flecha"/>
          <p:cNvSpPr/>
          <p:nvPr/>
        </p:nvSpPr>
        <p:spPr>
          <a:xfrm rot="5400000">
            <a:off x="3223420" y="4034631"/>
            <a:ext cx="614362" cy="479425"/>
          </a:xfrm>
          <a:prstGeom prst="rightArrow">
            <a:avLst>
              <a:gd name="adj1" fmla="val 32000"/>
              <a:gd name="adj2" fmla="val 82178"/>
            </a:avLst>
          </a:prstGeom>
          <a:solidFill>
            <a:schemeClr val="accent5">
              <a:hueOff val="-82419"/>
              <a:satOff val="-9513"/>
              <a:lumOff val="-16343"/>
            </a:scheme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21" name="Flecha"/>
          <p:cNvSpPr/>
          <p:nvPr/>
        </p:nvSpPr>
        <p:spPr>
          <a:xfrm rot="5400000">
            <a:off x="4997450" y="6342063"/>
            <a:ext cx="614363" cy="477837"/>
          </a:xfrm>
          <a:prstGeom prst="rightArrow">
            <a:avLst>
              <a:gd name="adj1" fmla="val 32000"/>
              <a:gd name="adj2" fmla="val 82178"/>
            </a:avLst>
          </a:prstGeom>
          <a:solidFill>
            <a:schemeClr val="accent5">
              <a:hueOff val="-82419"/>
              <a:satOff val="-9513"/>
              <a:lumOff val="-16343"/>
            </a:scheme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22" name="Flecha"/>
          <p:cNvSpPr/>
          <p:nvPr/>
        </p:nvSpPr>
        <p:spPr>
          <a:xfrm rot="5400000">
            <a:off x="8731250" y="6342063"/>
            <a:ext cx="614363" cy="477837"/>
          </a:xfrm>
          <a:prstGeom prst="rightArrow">
            <a:avLst>
              <a:gd name="adj1" fmla="val 32000"/>
              <a:gd name="adj2" fmla="val 82178"/>
            </a:avLst>
          </a:prstGeom>
          <a:solidFill>
            <a:schemeClr val="accent5">
              <a:hueOff val="-82419"/>
              <a:satOff val="-9513"/>
              <a:lumOff val="-16343"/>
            </a:scheme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23" name="Flecha"/>
          <p:cNvSpPr/>
          <p:nvPr/>
        </p:nvSpPr>
        <p:spPr>
          <a:xfrm rot="5400000">
            <a:off x="1149350" y="8783638"/>
            <a:ext cx="614363" cy="477837"/>
          </a:xfrm>
          <a:prstGeom prst="rightArrow">
            <a:avLst>
              <a:gd name="adj1" fmla="val 32000"/>
              <a:gd name="adj2" fmla="val 82178"/>
            </a:avLst>
          </a:prstGeom>
          <a:solidFill>
            <a:schemeClr val="accent5">
              <a:hueOff val="-82419"/>
              <a:satOff val="-9513"/>
              <a:lumOff val="-16343"/>
            </a:scheme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24" name="Flecha"/>
          <p:cNvSpPr/>
          <p:nvPr/>
        </p:nvSpPr>
        <p:spPr>
          <a:xfrm rot="5400000">
            <a:off x="4883150" y="8783638"/>
            <a:ext cx="614363" cy="477837"/>
          </a:xfrm>
          <a:prstGeom prst="rightArrow">
            <a:avLst>
              <a:gd name="adj1" fmla="val 32000"/>
              <a:gd name="adj2" fmla="val 82178"/>
            </a:avLst>
          </a:prstGeom>
          <a:solidFill>
            <a:schemeClr val="accent5">
              <a:hueOff val="-82419"/>
              <a:satOff val="-9513"/>
              <a:lumOff val="-16343"/>
            </a:scheme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25" name="Flecha"/>
          <p:cNvSpPr/>
          <p:nvPr/>
        </p:nvSpPr>
        <p:spPr>
          <a:xfrm rot="5400000">
            <a:off x="1263650" y="6319838"/>
            <a:ext cx="614363" cy="477837"/>
          </a:xfrm>
          <a:prstGeom prst="rightArrow">
            <a:avLst>
              <a:gd name="adj1" fmla="val 32000"/>
              <a:gd name="adj2" fmla="val 82178"/>
            </a:avLst>
          </a:prstGeom>
          <a:solidFill>
            <a:schemeClr val="accent5">
              <a:hueOff val="-82419"/>
              <a:satOff val="-9513"/>
              <a:lumOff val="-16343"/>
            </a:scheme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2550" name="Impactos del bloqueo en el área financiera"/>
          <p:cNvSpPr txBox="1">
            <a:spLocks noChangeArrowheads="1"/>
          </p:cNvSpPr>
          <p:nvPr/>
        </p:nvSpPr>
        <p:spPr bwMode="auto">
          <a:xfrm>
            <a:off x="2192338" y="641350"/>
            <a:ext cx="6156325" cy="1123950"/>
          </a:xfrm>
          <a:prstGeom prst="rect">
            <a:avLst/>
          </a:prstGeom>
          <a:noFill/>
          <a:ln w="12700">
            <a:noFill/>
            <a:miter lim="400000"/>
            <a:headEnd/>
            <a:tailEnd/>
          </a:ln>
        </p:spPr>
        <p:txBody>
          <a:bodyPr lIns="50800" tIns="50800" rIns="50800" bIns="50800" anchor="ctr">
            <a:spAutoFit/>
          </a:bodyPr>
          <a:lstStyle/>
          <a:p>
            <a:pPr defTabSz="449263" hangingPunct="0">
              <a:lnSpc>
                <a:spcPct val="80000"/>
              </a:lnSpc>
            </a:pPr>
            <a:r>
              <a:rPr lang="fr-FR" sz="4200"/>
              <a:t>Impacts du blocus sur les finances</a:t>
            </a:r>
          </a:p>
        </p:txBody>
      </p:sp>
      <p:sp>
        <p:nvSpPr>
          <p:cNvPr id="227" name="(Ago. 2017 - Oct. 2018.  En millones de $)"/>
          <p:cNvSpPr txBox="1"/>
          <p:nvPr/>
        </p:nvSpPr>
        <p:spPr>
          <a:xfrm>
            <a:off x="2227263" y="1822450"/>
            <a:ext cx="6154737" cy="406400"/>
          </a:xfrm>
          <a:prstGeom prst="rect">
            <a:avLst/>
          </a:prstGeom>
          <a:ln w="12700">
            <a:miter lim="400000"/>
          </a:ln>
          <a:extLst>
            <a:ext uri="{C572A759-6A51-4108-AA02-DFA0A04FC94B}"/>
          </a:extLst>
        </p:spPr>
        <p:txBody>
          <a:bodyPr lIns="50800" tIns="50800" rIns="50800" bIns="50800" anchor="ctr">
            <a:spAutoFit/>
          </a:bodyPr>
          <a:lstStyle/>
          <a:p>
            <a:pPr hangingPunct="0"/>
            <a:r>
              <a:rPr lang="fr-FR" sz="2000">
                <a:solidFill>
                  <a:srgbClr val="FFFFFF"/>
                </a:solidFill>
              </a:rPr>
              <a:t>(Août 2017 - Octobre 2018.  En millions de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100000">
              <a:schemeClr val="accent1">
                <a:lumOff val="-13575"/>
              </a:schemeClr>
            </a:gs>
          </a:gsLst>
          <a:lin ang="5400000" scaled="0"/>
        </a:gradFill>
        <a:effectLst/>
      </p:bgPr>
    </p:bg>
    <p:spTree>
      <p:nvGrpSpPr>
        <p:cNvPr id="1" name=""/>
        <p:cNvGrpSpPr/>
        <p:nvPr/>
      </p:nvGrpSpPr>
      <p:grpSpPr>
        <a:xfrm>
          <a:off x="0" y="0"/>
          <a:ext cx="0" cy="0"/>
          <a:chOff x="0" y="0"/>
          <a:chExt cx="0" cy="0"/>
        </a:xfrm>
      </p:grpSpPr>
      <p:sp>
        <p:nvSpPr>
          <p:cNvPr id="229" name="Rectángulo"/>
          <p:cNvSpPr/>
          <p:nvPr/>
        </p:nvSpPr>
        <p:spPr>
          <a:xfrm>
            <a:off x="-33338" y="-63500"/>
            <a:ext cx="13071476" cy="9880600"/>
          </a:xfrm>
          <a:prstGeom prst="rect">
            <a:avLst/>
          </a:prstGeom>
          <a:blipFill>
            <a:blip r:embed="rId2"/>
          </a:blip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30" name="Óvalo"/>
          <p:cNvSpPr/>
          <p:nvPr/>
        </p:nvSpPr>
        <p:spPr>
          <a:xfrm>
            <a:off x="-919163" y="2484438"/>
            <a:ext cx="14843126" cy="12109450"/>
          </a:xfrm>
          <a:prstGeom prst="ellipse">
            <a:avLst/>
          </a:prstGeom>
          <a:solidFill>
            <a:srgbClr val="D6D5D5">
              <a:alpha val="86514"/>
            </a:srgb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31" name="500.000…"/>
          <p:cNvSpPr/>
          <p:nvPr/>
        </p:nvSpPr>
        <p:spPr>
          <a:xfrm>
            <a:off x="2114550" y="6627813"/>
            <a:ext cx="2593975" cy="2649537"/>
          </a:xfrm>
          <a:prstGeom prst="ellipse">
            <a:avLst/>
          </a:prstGeom>
          <a:solidFill>
            <a:schemeClr val="accent1"/>
          </a:solidFill>
          <a:ln w="76200">
            <a:solidFill>
              <a:schemeClr val="accent1">
                <a:hueOff val="114395"/>
                <a:lumOff val="-24975"/>
              </a:schemeClr>
            </a:solidFill>
            <a:miter lim="400000"/>
          </a:ln>
          <a:effectLst>
            <a:outerShdw blurRad="63500" dist="25400" dir="5400000" rotWithShape="0">
              <a:srgbClr val="000000">
                <a:alpha val="50000"/>
              </a:srgbClr>
            </a:outerShdw>
          </a:effectLst>
          <a:extLst>
            <a:ext uri="{C572A759-6A51-4108-AA02-DFA0A04FC94B}"/>
          </a:extLst>
        </p:spPr>
        <p:txBody>
          <a:bodyPr lIns="50800" tIns="50800" rIns="50800" bIns="50800" anchor="ctr"/>
          <a:lstStyle/>
          <a:p>
            <a:pPr algn="ctr" fontAlgn="auto" hangingPunct="0">
              <a:spcBef>
                <a:spcPts val="0"/>
              </a:spcBef>
              <a:spcAft>
                <a:spcPts val="0"/>
              </a:spcAft>
              <a:defRPr sz="4000" spc="-79">
                <a:solidFill>
                  <a:srgbClr val="FFFFFF"/>
                </a:solidFill>
              </a:defRPr>
            </a:pPr>
            <a:r>
              <a:rPr sz="4000" kern="0" spc="-79">
                <a:solidFill>
                  <a:srgbClr val="FFFFFF"/>
                </a:solidFill>
              </a:rPr>
              <a:t>500.000</a:t>
            </a:r>
          </a:p>
          <a:p>
            <a:pPr algn="ctr" fontAlgn="auto" hangingPunct="0">
              <a:spcBef>
                <a:spcPts val="0"/>
              </a:spcBef>
              <a:spcAft>
                <a:spcPts val="0"/>
              </a:spcAft>
              <a:defRPr sz="4000" spc="-79">
                <a:solidFill>
                  <a:srgbClr val="FFFFFF"/>
                </a:solidFill>
              </a:defRPr>
            </a:pPr>
            <a:r>
              <a:rPr sz="4000" kern="0" spc="-79">
                <a:solidFill>
                  <a:srgbClr val="FFFFFF"/>
                </a:solidFill>
              </a:rPr>
              <a:t>b/d</a:t>
            </a:r>
          </a:p>
        </p:txBody>
      </p:sp>
      <p:sp>
        <p:nvSpPr>
          <p:cNvPr id="23557" name="Caída de la producción"/>
          <p:cNvSpPr txBox="1">
            <a:spLocks noChangeArrowheads="1"/>
          </p:cNvSpPr>
          <p:nvPr/>
        </p:nvSpPr>
        <p:spPr bwMode="auto">
          <a:xfrm>
            <a:off x="4843463" y="7659688"/>
            <a:ext cx="2174875" cy="831850"/>
          </a:xfrm>
          <a:prstGeom prst="rect">
            <a:avLst/>
          </a:prstGeom>
          <a:noFill/>
          <a:ln w="12700">
            <a:noFill/>
            <a:miter lim="400000"/>
            <a:headEnd/>
            <a:tailEnd/>
          </a:ln>
        </p:spPr>
        <p:txBody>
          <a:bodyPr lIns="50800" tIns="50800" rIns="50800" bIns="50800" anchor="ctr">
            <a:spAutoFit/>
          </a:bodyPr>
          <a:lstStyle/>
          <a:p>
            <a:pPr defTabSz="449263" hangingPunct="0"/>
            <a:r>
              <a:rPr lang="fr-FR">
                <a:solidFill>
                  <a:srgbClr val="004D80"/>
                </a:solidFill>
              </a:rPr>
              <a:t>Chute de la production </a:t>
            </a:r>
            <a:endParaRPr lang="fr-FR" b="0">
              <a:solidFill>
                <a:srgbClr val="004D80"/>
              </a:solidFill>
              <a:latin typeface="Times New Roman" pitchFamily="18" charset="0"/>
              <a:cs typeface="Times New Roman" pitchFamily="18" charset="0"/>
              <a:sym typeface="Times New Roman" pitchFamily="18" charset="0"/>
            </a:endParaRPr>
          </a:p>
        </p:txBody>
      </p:sp>
      <p:sp>
        <p:nvSpPr>
          <p:cNvPr id="233" name="(Ago. 2017 - Oct. 2018)"/>
          <p:cNvSpPr txBox="1"/>
          <p:nvPr/>
        </p:nvSpPr>
        <p:spPr>
          <a:xfrm>
            <a:off x="2281238" y="1806575"/>
            <a:ext cx="6629400" cy="511175"/>
          </a:xfrm>
          <a:prstGeom prst="rect">
            <a:avLst/>
          </a:prstGeom>
          <a:ln w="12700">
            <a:miter lim="400000"/>
          </a:ln>
          <a:extLst>
            <a:ext uri="{C572A759-6A51-4108-AA02-DFA0A04FC94B}"/>
          </a:extLst>
        </p:spPr>
        <p:txBody>
          <a:bodyPr lIns="50800" tIns="50800" rIns="50800" bIns="50800" anchor="b">
            <a:normAutofit/>
          </a:bodyPr>
          <a:lstStyle>
            <a:lvl1pPr algn="l" defTabSz="286258">
              <a:defRPr sz="2597" spc="-51">
                <a:solidFill>
                  <a:srgbClr val="FFFFFF"/>
                </a:solidFill>
              </a:defRPr>
            </a:lvl1pPr>
          </a:lstStyle>
          <a:p>
            <a:pPr fontAlgn="auto" hangingPunct="0">
              <a:spcBef>
                <a:spcPts val="0"/>
              </a:spcBef>
              <a:spcAft>
                <a:spcPts val="0"/>
              </a:spcAft>
              <a:defRPr/>
            </a:pPr>
            <a:r>
              <a:rPr kern="0"/>
              <a:t>(Ago. 2017 - Oct. 2018)</a:t>
            </a:r>
          </a:p>
        </p:txBody>
      </p:sp>
      <p:sp>
        <p:nvSpPr>
          <p:cNvPr id="234" name="Surtidor de gasolina"/>
          <p:cNvSpPr/>
          <p:nvPr/>
        </p:nvSpPr>
        <p:spPr>
          <a:xfrm>
            <a:off x="1006475" y="887413"/>
            <a:ext cx="996950" cy="1168400"/>
          </a:xfrm>
          <a:custGeom>
            <a:avLst/>
            <a:gdLst/>
            <a:ahLst/>
            <a:cxnLst>
              <a:cxn ang="0">
                <a:pos x="wd2" y="hd2"/>
              </a:cxn>
              <a:cxn ang="5400000">
                <a:pos x="wd2" y="hd2"/>
              </a:cxn>
              <a:cxn ang="10800000">
                <a:pos x="wd2" y="hd2"/>
              </a:cxn>
              <a:cxn ang="16200000">
                <a:pos x="wd2" y="hd2"/>
              </a:cxn>
            </a:cxnLst>
            <a:rect l="0" t="0" r="r" b="b"/>
            <a:pathLst>
              <a:path w="21309" h="21600" extrusionOk="0">
                <a:moveTo>
                  <a:pt x="7450" y="0"/>
                </a:moveTo>
                <a:cubicBezTo>
                  <a:pt x="7099" y="0"/>
                  <a:pt x="6812" y="248"/>
                  <a:pt x="6812" y="552"/>
                </a:cubicBezTo>
                <a:lnTo>
                  <a:pt x="6812" y="2204"/>
                </a:lnTo>
                <a:cubicBezTo>
                  <a:pt x="5824" y="2279"/>
                  <a:pt x="5037" y="2602"/>
                  <a:pt x="4480" y="3167"/>
                </a:cubicBezTo>
                <a:cubicBezTo>
                  <a:pt x="4250" y="3401"/>
                  <a:pt x="4082" y="3656"/>
                  <a:pt x="3955" y="3915"/>
                </a:cubicBezTo>
                <a:cubicBezTo>
                  <a:pt x="3163" y="4073"/>
                  <a:pt x="2970" y="4630"/>
                  <a:pt x="2927" y="4946"/>
                </a:cubicBezTo>
                <a:cubicBezTo>
                  <a:pt x="2910" y="5078"/>
                  <a:pt x="2918" y="5167"/>
                  <a:pt x="2918" y="5167"/>
                </a:cubicBezTo>
                <a:lnTo>
                  <a:pt x="2927" y="5174"/>
                </a:lnTo>
                <a:lnTo>
                  <a:pt x="2927" y="5505"/>
                </a:lnTo>
                <a:cubicBezTo>
                  <a:pt x="2924" y="5511"/>
                  <a:pt x="2921" y="5515"/>
                  <a:pt x="2918" y="5522"/>
                </a:cubicBezTo>
                <a:lnTo>
                  <a:pt x="2918" y="8515"/>
                </a:lnTo>
                <a:lnTo>
                  <a:pt x="3128" y="8515"/>
                </a:lnTo>
                <a:lnTo>
                  <a:pt x="3128" y="9337"/>
                </a:lnTo>
                <a:cubicBezTo>
                  <a:pt x="3128" y="12875"/>
                  <a:pt x="1269" y="15745"/>
                  <a:pt x="1260" y="15760"/>
                </a:cubicBezTo>
                <a:cubicBezTo>
                  <a:pt x="49" y="17481"/>
                  <a:pt x="-291" y="18886"/>
                  <a:pt x="250" y="19934"/>
                </a:cubicBezTo>
                <a:cubicBezTo>
                  <a:pt x="830" y="21060"/>
                  <a:pt x="2189" y="21292"/>
                  <a:pt x="2247" y="21301"/>
                </a:cubicBezTo>
                <a:lnTo>
                  <a:pt x="2270" y="21305"/>
                </a:lnTo>
                <a:cubicBezTo>
                  <a:pt x="2464" y="21330"/>
                  <a:pt x="2644" y="21342"/>
                  <a:pt x="2814" y="21342"/>
                </a:cubicBezTo>
                <a:cubicBezTo>
                  <a:pt x="3731" y="21342"/>
                  <a:pt x="4313" y="21008"/>
                  <a:pt x="4655" y="20701"/>
                </a:cubicBezTo>
                <a:cubicBezTo>
                  <a:pt x="6038" y="19458"/>
                  <a:pt x="5589" y="16861"/>
                  <a:pt x="5486" y="16359"/>
                </a:cubicBezTo>
                <a:cubicBezTo>
                  <a:pt x="5495" y="16077"/>
                  <a:pt x="5587" y="15868"/>
                  <a:pt x="5765" y="15721"/>
                </a:cubicBezTo>
                <a:cubicBezTo>
                  <a:pt x="6067" y="15471"/>
                  <a:pt x="6583" y="15420"/>
                  <a:pt x="6812" y="15420"/>
                </a:cubicBezTo>
                <a:lnTo>
                  <a:pt x="6812" y="21048"/>
                </a:lnTo>
                <a:cubicBezTo>
                  <a:pt x="6812" y="21352"/>
                  <a:pt x="7099" y="21600"/>
                  <a:pt x="7450" y="21600"/>
                </a:cubicBezTo>
                <a:lnTo>
                  <a:pt x="20669" y="21600"/>
                </a:lnTo>
                <a:cubicBezTo>
                  <a:pt x="21020" y="21600"/>
                  <a:pt x="21309" y="21352"/>
                  <a:pt x="21309" y="21048"/>
                </a:cubicBezTo>
                <a:lnTo>
                  <a:pt x="21309" y="552"/>
                </a:lnTo>
                <a:cubicBezTo>
                  <a:pt x="21309" y="248"/>
                  <a:pt x="21021" y="0"/>
                  <a:pt x="20669" y="0"/>
                </a:cubicBezTo>
                <a:lnTo>
                  <a:pt x="7450" y="0"/>
                </a:lnTo>
                <a:close/>
                <a:moveTo>
                  <a:pt x="9096" y="2249"/>
                </a:moveTo>
                <a:lnTo>
                  <a:pt x="19123" y="2249"/>
                </a:lnTo>
                <a:lnTo>
                  <a:pt x="19123" y="7427"/>
                </a:lnTo>
                <a:lnTo>
                  <a:pt x="9096" y="7427"/>
                </a:lnTo>
                <a:lnTo>
                  <a:pt x="9096" y="2249"/>
                </a:lnTo>
                <a:close/>
                <a:moveTo>
                  <a:pt x="6812" y="3127"/>
                </a:moveTo>
                <a:lnTo>
                  <a:pt x="6812" y="14315"/>
                </a:lnTo>
                <a:cubicBezTo>
                  <a:pt x="6476" y="14315"/>
                  <a:pt x="5560" y="14370"/>
                  <a:pt x="4893" y="14914"/>
                </a:cubicBezTo>
                <a:cubicBezTo>
                  <a:pt x="4446" y="15280"/>
                  <a:pt x="4209" y="15794"/>
                  <a:pt x="4209" y="16404"/>
                </a:cubicBezTo>
                <a:lnTo>
                  <a:pt x="4209" y="16456"/>
                </a:lnTo>
                <a:lnTo>
                  <a:pt x="4220" y="16507"/>
                </a:lnTo>
                <a:cubicBezTo>
                  <a:pt x="4362" y="17156"/>
                  <a:pt x="4579" y="19178"/>
                  <a:pt x="3737" y="19934"/>
                </a:cubicBezTo>
                <a:cubicBezTo>
                  <a:pt x="3449" y="20193"/>
                  <a:pt x="3036" y="20285"/>
                  <a:pt x="2475" y="20215"/>
                </a:cubicBezTo>
                <a:cubicBezTo>
                  <a:pt x="2399" y="20200"/>
                  <a:pt x="1706" y="20047"/>
                  <a:pt x="1416" y="19484"/>
                </a:cubicBezTo>
                <a:cubicBezTo>
                  <a:pt x="1062" y="18796"/>
                  <a:pt x="1385" y="17706"/>
                  <a:pt x="2360" y="16320"/>
                </a:cubicBezTo>
                <a:cubicBezTo>
                  <a:pt x="2443" y="16193"/>
                  <a:pt x="4406" y="13178"/>
                  <a:pt x="4406" y="9337"/>
                </a:cubicBezTo>
                <a:lnTo>
                  <a:pt x="4406" y="8515"/>
                </a:lnTo>
                <a:lnTo>
                  <a:pt x="4712" y="8515"/>
                </a:lnTo>
                <a:lnTo>
                  <a:pt x="4712" y="7543"/>
                </a:lnTo>
                <a:lnTo>
                  <a:pt x="5192" y="7543"/>
                </a:lnTo>
                <a:lnTo>
                  <a:pt x="5192" y="5017"/>
                </a:lnTo>
                <a:lnTo>
                  <a:pt x="5192" y="4946"/>
                </a:lnTo>
                <a:lnTo>
                  <a:pt x="4718" y="4946"/>
                </a:lnTo>
                <a:cubicBezTo>
                  <a:pt x="4787" y="4562"/>
                  <a:pt x="4945" y="4114"/>
                  <a:pt x="5291" y="3763"/>
                </a:cubicBezTo>
                <a:cubicBezTo>
                  <a:pt x="5644" y="3405"/>
                  <a:pt x="6155" y="3192"/>
                  <a:pt x="6812" y="3127"/>
                </a:cubicBezTo>
                <a:close/>
              </a:path>
            </a:pathLst>
          </a:custGeom>
          <a:gradFill>
            <a:gsLst>
              <a:gs pos="0">
                <a:schemeClr val="accent5">
                  <a:hueOff val="-152896"/>
                  <a:lumOff val="12368"/>
                  <a:alpha val="80061"/>
                </a:schemeClr>
              </a:gs>
              <a:gs pos="100000">
                <a:schemeClr val="accent5">
                  <a:hueOff val="-82419"/>
                  <a:satOff val="-9513"/>
                  <a:lumOff val="-16343"/>
                  <a:alpha val="80061"/>
                </a:schemeClr>
              </a:gs>
            </a:gsLst>
            <a:lin ang="5400000"/>
          </a:gradFill>
          <a:ln w="12700">
            <a:miter lim="400000"/>
          </a:ln>
          <a:effectLst>
            <a:outerShdw blurRad="63500" dist="25400" dir="5400000" rotWithShape="0">
              <a:srgbClr val="000000">
                <a:alpha val="50000"/>
              </a:srgbClr>
            </a:outerShdw>
          </a:effectLst>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3560" name="Caída ingresos"/>
          <p:cNvSpPr txBox="1">
            <a:spLocks noChangeArrowheads="1"/>
          </p:cNvSpPr>
          <p:nvPr/>
        </p:nvSpPr>
        <p:spPr bwMode="auto">
          <a:xfrm>
            <a:off x="3268663" y="4870450"/>
            <a:ext cx="1692275" cy="831850"/>
          </a:xfrm>
          <a:prstGeom prst="rect">
            <a:avLst/>
          </a:prstGeom>
          <a:noFill/>
          <a:ln w="12700">
            <a:noFill/>
            <a:miter lim="400000"/>
            <a:headEnd/>
            <a:tailEnd/>
          </a:ln>
        </p:spPr>
        <p:txBody>
          <a:bodyPr lIns="50800" tIns="50800" rIns="50800" bIns="50800" anchor="ctr">
            <a:spAutoFit/>
          </a:bodyPr>
          <a:lstStyle/>
          <a:p>
            <a:pPr defTabSz="449263" hangingPunct="0"/>
            <a:r>
              <a:rPr lang="fr-FR">
                <a:solidFill>
                  <a:srgbClr val="0076BA"/>
                </a:solidFill>
              </a:rPr>
              <a:t>Chute des revenus </a:t>
            </a:r>
            <a:endParaRPr lang="fr-FR" b="0">
              <a:solidFill>
                <a:srgbClr val="0076BA"/>
              </a:solidFill>
              <a:latin typeface="Times New Roman" pitchFamily="18" charset="0"/>
              <a:cs typeface="Times New Roman" pitchFamily="18" charset="0"/>
              <a:sym typeface="Times New Roman" pitchFamily="18" charset="0"/>
            </a:endParaRPr>
          </a:p>
        </p:txBody>
      </p:sp>
      <p:sp>
        <p:nvSpPr>
          <p:cNvPr id="236" name="20.000…"/>
          <p:cNvSpPr/>
          <p:nvPr/>
        </p:nvSpPr>
        <p:spPr>
          <a:xfrm>
            <a:off x="581025" y="3892550"/>
            <a:ext cx="2609850" cy="2662238"/>
          </a:xfrm>
          <a:prstGeom prst="ellipse">
            <a:avLst/>
          </a:prstGeom>
          <a:solidFill>
            <a:schemeClr val="accent1">
              <a:hueOff val="114395"/>
              <a:lumOff val="-24975"/>
            </a:schemeClr>
          </a:solidFill>
          <a:ln w="76200">
            <a:solidFill>
              <a:schemeClr val="accent1">
                <a:lumOff val="16847"/>
              </a:schemeClr>
            </a:solidFill>
            <a:miter lim="400000"/>
          </a:ln>
          <a:effectLst>
            <a:outerShdw blurRad="63500" dist="25400" dir="5400000" rotWithShape="0">
              <a:srgbClr val="000000">
                <a:alpha val="50000"/>
              </a:srgbClr>
            </a:outerShdw>
          </a:effectLst>
          <a:extLst>
            <a:ext uri="{C572A759-6A51-4108-AA02-DFA0A04FC94B}"/>
          </a:extLst>
        </p:spPr>
        <p:txBody>
          <a:bodyPr lIns="50800" tIns="50800" rIns="50800" bIns="50800" anchor="ctr"/>
          <a:lstStyle/>
          <a:p>
            <a:pPr algn="ctr" fontAlgn="auto" hangingPunct="0">
              <a:spcBef>
                <a:spcPts val="0"/>
              </a:spcBef>
              <a:spcAft>
                <a:spcPts val="0"/>
              </a:spcAft>
              <a:defRPr sz="3600" spc="-72">
                <a:solidFill>
                  <a:srgbClr val="FFFFFF"/>
                </a:solidFill>
              </a:defRPr>
            </a:pPr>
            <a:r>
              <a:rPr sz="3600" kern="0" spc="-72">
                <a:solidFill>
                  <a:srgbClr val="FFFFFF"/>
                </a:solidFill>
              </a:rPr>
              <a:t>20.000</a:t>
            </a:r>
          </a:p>
          <a:p>
            <a:pPr algn="ctr" fontAlgn="auto" hangingPunct="0">
              <a:spcBef>
                <a:spcPts val="0"/>
              </a:spcBef>
              <a:spcAft>
                <a:spcPts val="0"/>
              </a:spcAft>
              <a:defRPr sz="3600" spc="-72">
                <a:solidFill>
                  <a:srgbClr val="FFFFFF"/>
                </a:solidFill>
              </a:defRPr>
            </a:pPr>
            <a:r>
              <a:rPr sz="3600" kern="0" spc="-72">
                <a:solidFill>
                  <a:srgbClr val="FFFFFF"/>
                </a:solidFill>
              </a:rPr>
              <a:t>MM $</a:t>
            </a:r>
          </a:p>
        </p:txBody>
      </p:sp>
      <p:sp>
        <p:nvSpPr>
          <p:cNvPr id="237" name="17.000…"/>
          <p:cNvSpPr/>
          <p:nvPr/>
        </p:nvSpPr>
        <p:spPr>
          <a:xfrm>
            <a:off x="4568825" y="2824163"/>
            <a:ext cx="2608263" cy="2662237"/>
          </a:xfrm>
          <a:prstGeom prst="ellipse">
            <a:avLst/>
          </a:prstGeom>
          <a:solidFill>
            <a:schemeClr val="accent1">
              <a:hueOff val="114395"/>
              <a:lumOff val="-24975"/>
            </a:schemeClr>
          </a:solidFill>
          <a:ln w="76200">
            <a:solidFill>
              <a:schemeClr val="accent1">
                <a:lumOff val="16847"/>
              </a:schemeClr>
            </a:solidFill>
            <a:miter lim="400000"/>
          </a:ln>
          <a:effectLst>
            <a:outerShdw blurRad="63500" dist="25400" dir="5400000" rotWithShape="0">
              <a:srgbClr val="000000">
                <a:alpha val="50000"/>
              </a:srgbClr>
            </a:outerShdw>
          </a:effectLst>
          <a:extLst>
            <a:ext uri="{C572A759-6A51-4108-AA02-DFA0A04FC94B}"/>
          </a:extLst>
        </p:spPr>
        <p:txBody>
          <a:bodyPr lIns="50800" tIns="50800" rIns="50800" bIns="50800" anchor="ctr"/>
          <a:lstStyle/>
          <a:p>
            <a:pPr algn="ctr" fontAlgn="auto" hangingPunct="0">
              <a:spcBef>
                <a:spcPts val="0"/>
              </a:spcBef>
              <a:spcAft>
                <a:spcPts val="0"/>
              </a:spcAft>
              <a:defRPr sz="3600" spc="-72">
                <a:solidFill>
                  <a:srgbClr val="FFFFFF"/>
                </a:solidFill>
              </a:defRPr>
            </a:pPr>
            <a:r>
              <a:rPr sz="3600" kern="0" spc="-72">
                <a:solidFill>
                  <a:srgbClr val="FFFFFF"/>
                </a:solidFill>
              </a:rPr>
              <a:t>17.000</a:t>
            </a:r>
          </a:p>
          <a:p>
            <a:pPr algn="ctr" fontAlgn="auto" hangingPunct="0">
              <a:spcBef>
                <a:spcPts val="0"/>
              </a:spcBef>
              <a:spcAft>
                <a:spcPts val="0"/>
              </a:spcAft>
              <a:defRPr sz="3600" spc="-72">
                <a:solidFill>
                  <a:srgbClr val="FFFFFF"/>
                </a:solidFill>
              </a:defRPr>
            </a:pPr>
            <a:r>
              <a:rPr sz="3600" kern="0" spc="-72">
                <a:solidFill>
                  <a:srgbClr val="FFFFFF"/>
                </a:solidFill>
              </a:rPr>
              <a:t>MM $</a:t>
            </a:r>
          </a:p>
        </p:txBody>
      </p:sp>
      <p:sp>
        <p:nvSpPr>
          <p:cNvPr id="23563" name="Caída aportes a la nación"/>
          <p:cNvSpPr txBox="1">
            <a:spLocks noChangeArrowheads="1"/>
          </p:cNvSpPr>
          <p:nvPr/>
        </p:nvSpPr>
        <p:spPr bwMode="auto">
          <a:xfrm>
            <a:off x="7261225" y="3584575"/>
            <a:ext cx="1824038" cy="1196975"/>
          </a:xfrm>
          <a:prstGeom prst="rect">
            <a:avLst/>
          </a:prstGeom>
          <a:noFill/>
          <a:ln w="12700">
            <a:noFill/>
            <a:miter lim="400000"/>
            <a:headEnd/>
            <a:tailEnd/>
          </a:ln>
        </p:spPr>
        <p:txBody>
          <a:bodyPr lIns="50800" tIns="50800" rIns="50800" bIns="50800" anchor="ctr">
            <a:spAutoFit/>
          </a:bodyPr>
          <a:lstStyle/>
          <a:p>
            <a:pPr defTabSz="449263" hangingPunct="0"/>
            <a:r>
              <a:rPr lang="fr-FR">
                <a:solidFill>
                  <a:srgbClr val="0076BA"/>
                </a:solidFill>
              </a:rPr>
              <a:t>Chute des apports à la nation</a:t>
            </a:r>
            <a:endParaRPr lang="fr-FR" b="0">
              <a:solidFill>
                <a:srgbClr val="0076BA"/>
              </a:solidFill>
              <a:latin typeface="Times New Roman" pitchFamily="18" charset="0"/>
              <a:cs typeface="Times New Roman" pitchFamily="18" charset="0"/>
              <a:sym typeface="Times New Roman" pitchFamily="18" charset="0"/>
            </a:endParaRPr>
          </a:p>
        </p:txBody>
      </p:sp>
      <p:sp>
        <p:nvSpPr>
          <p:cNvPr id="239" name="3.000…"/>
          <p:cNvSpPr/>
          <p:nvPr/>
        </p:nvSpPr>
        <p:spPr>
          <a:xfrm>
            <a:off x="8816975" y="3889375"/>
            <a:ext cx="2468563" cy="2519363"/>
          </a:xfrm>
          <a:prstGeom prst="ellipse">
            <a:avLst/>
          </a:prstGeom>
          <a:solidFill>
            <a:schemeClr val="accent1">
              <a:hueOff val="114395"/>
              <a:lumOff val="-24975"/>
            </a:schemeClr>
          </a:solidFill>
          <a:ln w="76200">
            <a:solidFill>
              <a:schemeClr val="accent1">
                <a:lumOff val="16847"/>
              </a:schemeClr>
            </a:solidFill>
            <a:miter lim="400000"/>
          </a:ln>
          <a:effectLst>
            <a:outerShdw blurRad="63500" dist="25400" dir="5400000" rotWithShape="0">
              <a:srgbClr val="000000">
                <a:alpha val="50000"/>
              </a:srgbClr>
            </a:outerShdw>
          </a:effectLst>
          <a:extLst>
            <a:ext uri="{C572A759-6A51-4108-AA02-DFA0A04FC94B}"/>
          </a:extLst>
        </p:spPr>
        <p:txBody>
          <a:bodyPr lIns="50800" tIns="50800" rIns="50800" bIns="50800" anchor="ctr"/>
          <a:lstStyle/>
          <a:p>
            <a:pPr algn="ctr" fontAlgn="auto" hangingPunct="0">
              <a:spcBef>
                <a:spcPts val="0"/>
              </a:spcBef>
              <a:spcAft>
                <a:spcPts val="0"/>
              </a:spcAft>
              <a:defRPr sz="3600" spc="-72">
                <a:solidFill>
                  <a:srgbClr val="FFFFFF"/>
                </a:solidFill>
              </a:defRPr>
            </a:pPr>
            <a:r>
              <a:rPr sz="3600" kern="0" spc="-72">
                <a:solidFill>
                  <a:srgbClr val="FFFFFF"/>
                </a:solidFill>
              </a:rPr>
              <a:t>3.000</a:t>
            </a:r>
          </a:p>
          <a:p>
            <a:pPr algn="ctr" fontAlgn="auto" hangingPunct="0">
              <a:spcBef>
                <a:spcPts val="0"/>
              </a:spcBef>
              <a:spcAft>
                <a:spcPts val="0"/>
              </a:spcAft>
              <a:defRPr sz="3600" spc="-72">
                <a:solidFill>
                  <a:srgbClr val="FFFFFF"/>
                </a:solidFill>
              </a:defRPr>
            </a:pPr>
            <a:r>
              <a:rPr sz="3600" kern="0" spc="-72">
                <a:solidFill>
                  <a:srgbClr val="FFFFFF"/>
                </a:solidFill>
              </a:rPr>
              <a:t>MM $</a:t>
            </a:r>
          </a:p>
        </p:txBody>
      </p:sp>
      <p:sp>
        <p:nvSpPr>
          <p:cNvPr id="23565" name="Costos para suplir mercado interno"/>
          <p:cNvSpPr txBox="1">
            <a:spLocks noChangeArrowheads="1"/>
          </p:cNvSpPr>
          <p:nvPr/>
        </p:nvSpPr>
        <p:spPr bwMode="auto">
          <a:xfrm>
            <a:off x="11385550" y="4464050"/>
            <a:ext cx="1824038" cy="1927225"/>
          </a:xfrm>
          <a:prstGeom prst="rect">
            <a:avLst/>
          </a:prstGeom>
          <a:noFill/>
          <a:ln w="12700">
            <a:noFill/>
            <a:miter lim="400000"/>
            <a:headEnd/>
            <a:tailEnd/>
          </a:ln>
        </p:spPr>
        <p:txBody>
          <a:bodyPr lIns="50800" tIns="50800" rIns="50800" bIns="50800" anchor="ctr">
            <a:spAutoFit/>
          </a:bodyPr>
          <a:lstStyle/>
          <a:p>
            <a:pPr defTabSz="449263" hangingPunct="0"/>
            <a:r>
              <a:rPr lang="fr-FR">
                <a:solidFill>
                  <a:srgbClr val="0076BA"/>
                </a:solidFill>
              </a:rPr>
              <a:t>Coût de l’approvisionnement du marché intérieur </a:t>
            </a:r>
            <a:endParaRPr lang="fr-FR" b="0">
              <a:solidFill>
                <a:srgbClr val="0076BA"/>
              </a:solidFill>
              <a:latin typeface="Times New Roman" pitchFamily="18" charset="0"/>
              <a:cs typeface="Times New Roman" pitchFamily="18" charset="0"/>
              <a:sym typeface="Times New Roman" pitchFamily="18" charset="0"/>
            </a:endParaRPr>
          </a:p>
        </p:txBody>
      </p:sp>
      <p:sp>
        <p:nvSpPr>
          <p:cNvPr id="241" name="400.000…"/>
          <p:cNvSpPr/>
          <p:nvPr/>
        </p:nvSpPr>
        <p:spPr>
          <a:xfrm>
            <a:off x="7019925" y="6637338"/>
            <a:ext cx="2593975" cy="2647950"/>
          </a:xfrm>
          <a:prstGeom prst="ellipse">
            <a:avLst/>
          </a:prstGeom>
          <a:solidFill>
            <a:schemeClr val="accent1"/>
          </a:solidFill>
          <a:ln w="76200">
            <a:solidFill>
              <a:schemeClr val="accent1">
                <a:hueOff val="114395"/>
                <a:lumOff val="-24975"/>
              </a:schemeClr>
            </a:solidFill>
            <a:miter lim="400000"/>
          </a:ln>
          <a:effectLst>
            <a:outerShdw blurRad="63500" dist="25400" dir="5400000" rotWithShape="0">
              <a:srgbClr val="000000">
                <a:alpha val="50000"/>
              </a:srgbClr>
            </a:outerShdw>
          </a:effectLst>
          <a:extLst>
            <a:ext uri="{C572A759-6A51-4108-AA02-DFA0A04FC94B}"/>
          </a:extLst>
        </p:spPr>
        <p:txBody>
          <a:bodyPr lIns="50800" tIns="50800" rIns="50800" bIns="50800" anchor="ctr"/>
          <a:lstStyle/>
          <a:p>
            <a:pPr algn="ctr" fontAlgn="auto" hangingPunct="0">
              <a:spcBef>
                <a:spcPts val="0"/>
              </a:spcBef>
              <a:spcAft>
                <a:spcPts val="0"/>
              </a:spcAft>
              <a:defRPr sz="4000" spc="-79">
                <a:solidFill>
                  <a:srgbClr val="FFFFFF"/>
                </a:solidFill>
              </a:defRPr>
            </a:pPr>
            <a:r>
              <a:rPr sz="4000" kern="0" spc="-79">
                <a:solidFill>
                  <a:srgbClr val="FFFFFF"/>
                </a:solidFill>
              </a:rPr>
              <a:t>400.000</a:t>
            </a:r>
          </a:p>
          <a:p>
            <a:pPr algn="ctr" fontAlgn="auto" hangingPunct="0">
              <a:spcBef>
                <a:spcPts val="0"/>
              </a:spcBef>
              <a:spcAft>
                <a:spcPts val="0"/>
              </a:spcAft>
              <a:defRPr sz="4000" spc="-79">
                <a:solidFill>
                  <a:srgbClr val="FFFFFF"/>
                </a:solidFill>
              </a:defRPr>
            </a:pPr>
            <a:r>
              <a:rPr sz="4000" kern="0" spc="-79">
                <a:solidFill>
                  <a:srgbClr val="FFFFFF"/>
                </a:solidFill>
              </a:rPr>
              <a:t>b/d</a:t>
            </a:r>
          </a:p>
        </p:txBody>
      </p:sp>
      <p:sp>
        <p:nvSpPr>
          <p:cNvPr id="23567" name="Rezago inversiones…"/>
          <p:cNvSpPr txBox="1">
            <a:spLocks noChangeArrowheads="1"/>
          </p:cNvSpPr>
          <p:nvPr/>
        </p:nvSpPr>
        <p:spPr bwMode="auto">
          <a:xfrm>
            <a:off x="9815513" y="6892925"/>
            <a:ext cx="2320925" cy="1927225"/>
          </a:xfrm>
          <a:prstGeom prst="rect">
            <a:avLst/>
          </a:prstGeom>
          <a:noFill/>
          <a:ln w="12700">
            <a:noFill/>
            <a:miter lim="400000"/>
            <a:headEnd/>
            <a:tailEnd/>
          </a:ln>
        </p:spPr>
        <p:txBody>
          <a:bodyPr lIns="50800" tIns="50800" rIns="50800" bIns="50800" anchor="ctr">
            <a:spAutoFit/>
          </a:bodyPr>
          <a:lstStyle/>
          <a:p>
            <a:pPr defTabSz="449263" hangingPunct="0"/>
            <a:r>
              <a:rPr lang="fr-FR">
                <a:solidFill>
                  <a:srgbClr val="004D80"/>
                </a:solidFill>
              </a:rPr>
              <a:t>Retard des investissements dans la ceinture de l’Orénoque</a:t>
            </a:r>
            <a:endParaRPr lang="fr-FR" b="0">
              <a:solidFill>
                <a:srgbClr val="004D80"/>
              </a:solidFill>
              <a:latin typeface="Times New Roman" pitchFamily="18" charset="0"/>
              <a:cs typeface="Times New Roman" pitchFamily="18" charset="0"/>
              <a:sym typeface="Times New Roman" pitchFamily="18" charset="0"/>
            </a:endParaRPr>
          </a:p>
        </p:txBody>
      </p:sp>
      <p:sp>
        <p:nvSpPr>
          <p:cNvPr id="243" name="Flecha"/>
          <p:cNvSpPr/>
          <p:nvPr/>
        </p:nvSpPr>
        <p:spPr>
          <a:xfrm rot="5400000">
            <a:off x="2317750" y="8793163"/>
            <a:ext cx="614363" cy="477837"/>
          </a:xfrm>
          <a:prstGeom prst="rightArrow">
            <a:avLst>
              <a:gd name="adj1" fmla="val 32000"/>
              <a:gd name="adj2" fmla="val 82178"/>
            </a:avLst>
          </a:prstGeom>
          <a:solidFill>
            <a:schemeClr val="accent5">
              <a:hueOff val="-82419"/>
              <a:satOff val="-9513"/>
              <a:lumOff val="-16343"/>
            </a:scheme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44" name="Flecha"/>
          <p:cNvSpPr/>
          <p:nvPr/>
        </p:nvSpPr>
        <p:spPr>
          <a:xfrm rot="5400000">
            <a:off x="7270750" y="8793163"/>
            <a:ext cx="614363" cy="477837"/>
          </a:xfrm>
          <a:prstGeom prst="rightArrow">
            <a:avLst>
              <a:gd name="adj1" fmla="val 32000"/>
              <a:gd name="adj2" fmla="val 82178"/>
            </a:avLst>
          </a:prstGeom>
          <a:solidFill>
            <a:schemeClr val="accent5">
              <a:hueOff val="-82419"/>
              <a:satOff val="-9513"/>
              <a:lumOff val="-16343"/>
            </a:scheme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45" name="Flecha"/>
          <p:cNvSpPr/>
          <p:nvPr/>
        </p:nvSpPr>
        <p:spPr>
          <a:xfrm rot="5400000">
            <a:off x="895350" y="6116638"/>
            <a:ext cx="614363" cy="477837"/>
          </a:xfrm>
          <a:prstGeom prst="rightArrow">
            <a:avLst>
              <a:gd name="adj1" fmla="val 32000"/>
              <a:gd name="adj2" fmla="val 82178"/>
            </a:avLst>
          </a:prstGeom>
          <a:solidFill>
            <a:schemeClr val="accent5">
              <a:hueOff val="-82419"/>
              <a:satOff val="-9513"/>
              <a:lumOff val="-16343"/>
            </a:scheme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46" name="Flecha"/>
          <p:cNvSpPr/>
          <p:nvPr/>
        </p:nvSpPr>
        <p:spPr>
          <a:xfrm rot="5400000">
            <a:off x="4930776" y="5048250"/>
            <a:ext cx="614362" cy="477837"/>
          </a:xfrm>
          <a:prstGeom prst="rightArrow">
            <a:avLst>
              <a:gd name="adj1" fmla="val 32000"/>
              <a:gd name="adj2" fmla="val 82178"/>
            </a:avLst>
          </a:prstGeom>
          <a:solidFill>
            <a:schemeClr val="accent5">
              <a:hueOff val="-82419"/>
              <a:satOff val="-9513"/>
              <a:lumOff val="-16343"/>
            </a:scheme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47" name="Flecha"/>
          <p:cNvSpPr/>
          <p:nvPr/>
        </p:nvSpPr>
        <p:spPr>
          <a:xfrm rot="16200000">
            <a:off x="10570369" y="3944144"/>
            <a:ext cx="614363" cy="479425"/>
          </a:xfrm>
          <a:prstGeom prst="rightArrow">
            <a:avLst>
              <a:gd name="adj1" fmla="val 32000"/>
              <a:gd name="adj2" fmla="val 82178"/>
            </a:avLst>
          </a:prstGeom>
          <a:solidFill>
            <a:schemeClr val="accent5">
              <a:hueOff val="-82419"/>
              <a:satOff val="-9513"/>
              <a:lumOff val="-16343"/>
            </a:schemeClr>
          </a:solidFill>
          <a:ln w="12700">
            <a:miter lim="400000"/>
          </a:ln>
        </p:spPr>
        <p:txBody>
          <a:bodyPr lIns="50800" tIns="50800" rIns="50800" bIns="50800" anchor="ctr"/>
          <a:lstStyle/>
          <a:p>
            <a:pPr algn="ctr" fontAlgn="auto" hangingPunct="0">
              <a:spcBef>
                <a:spcPts val="0"/>
              </a:spcBef>
              <a:spcAft>
                <a:spcPts val="0"/>
              </a:spcAft>
              <a:defRPr sz="2200" b="0">
                <a:solidFill>
                  <a:srgbClr val="FFFFFF"/>
                </a:solidFill>
                <a:latin typeface="+mn-lt"/>
                <a:ea typeface="+mn-ea"/>
                <a:cs typeface="+mn-cs"/>
                <a:sym typeface="Helvetica Neue Medium"/>
              </a:defRPr>
            </a:pPr>
            <a:endParaRPr sz="2200" b="0" kern="0">
              <a:solidFill>
                <a:srgbClr val="FFFFFF"/>
              </a:solidFill>
              <a:latin typeface="+mn-lt"/>
              <a:ea typeface="+mn-ea"/>
              <a:cs typeface="+mn-cs"/>
              <a:sym typeface="Helvetica Neue Medium"/>
            </a:endParaRPr>
          </a:p>
        </p:txBody>
      </p:sp>
      <p:sp>
        <p:nvSpPr>
          <p:cNvPr id="23573" name="Impactos del bloqueo en el sector petrolero"/>
          <p:cNvSpPr txBox="1">
            <a:spLocks noChangeArrowheads="1"/>
          </p:cNvSpPr>
          <p:nvPr/>
        </p:nvSpPr>
        <p:spPr bwMode="auto">
          <a:xfrm>
            <a:off x="2230438" y="722313"/>
            <a:ext cx="6072187" cy="1123950"/>
          </a:xfrm>
          <a:prstGeom prst="rect">
            <a:avLst/>
          </a:prstGeom>
          <a:noFill/>
          <a:ln w="12700">
            <a:noFill/>
            <a:miter lim="400000"/>
            <a:headEnd/>
            <a:tailEnd/>
          </a:ln>
        </p:spPr>
        <p:txBody>
          <a:bodyPr lIns="50800" tIns="50800" rIns="50800" bIns="50800" anchor="ctr">
            <a:spAutoFit/>
          </a:bodyPr>
          <a:lstStyle/>
          <a:p>
            <a:pPr defTabSz="449263" hangingPunct="0">
              <a:lnSpc>
                <a:spcPct val="80000"/>
              </a:lnSpc>
            </a:pPr>
            <a:r>
              <a:rPr lang="fr-FR" sz="4200"/>
              <a:t>Impact du blocus sur le secteur pétrolier </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272</TotalTime>
  <Words>2051</Words>
  <Application>Microsoft Office PowerPoint</Application>
  <PresentationFormat>Personalizado</PresentationFormat>
  <Paragraphs>139</Paragraphs>
  <Slides>13</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13</vt:i4>
      </vt:variant>
    </vt:vector>
  </HeadingPairs>
  <TitlesOfParts>
    <vt:vector size="22" baseType="lpstr">
      <vt:lpstr>Helvetica Light</vt:lpstr>
      <vt:lpstr>Helvetica Neue</vt:lpstr>
      <vt:lpstr>Helvetica Neue Light</vt:lpstr>
      <vt:lpstr>Helvetica Neue Medium</vt:lpstr>
      <vt:lpstr>Helvetica Neue Thin</vt:lpstr>
      <vt:lpstr>Symbol</vt:lpstr>
      <vt:lpstr>Times New Roman</vt:lpstr>
      <vt:lpstr>White</vt:lpstr>
      <vt:lpstr>Microsoft Excel Chart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 Mujica</dc:creator>
  <cp:lastModifiedBy>MMR</cp:lastModifiedBy>
  <cp:revision>53</cp:revision>
  <dcterms:modified xsi:type="dcterms:W3CDTF">2019-03-26T22:46:21Z</dcterms:modified>
</cp:coreProperties>
</file>